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210 어린아이" charset="1" panose="02020503020101020101"/>
      <p:regular r:id="rId41"/>
    </p:embeddedFont>
    <p:embeddedFont>
      <p:font typeface="210 어린아이 Bold" charset="1" panose="02020503020101020101"/>
      <p:regular r:id="rId42"/>
    </p:embeddedFont>
    <p:embeddedFont>
      <p:font typeface="Marykate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0.png" Type="http://schemas.openxmlformats.org/officeDocument/2006/relationships/image"/><Relationship Id="rId5" Target="../media/image24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5.png" Type="http://schemas.openxmlformats.org/officeDocument/2006/relationships/image"/><Relationship Id="rId5" Target="../media/image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0.png" Type="http://schemas.openxmlformats.org/officeDocument/2006/relationships/image"/><Relationship Id="rId5" Target="../media/image24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44.png" Type="http://schemas.openxmlformats.org/officeDocument/2006/relationships/image"/><Relationship Id="rId5" Target="../media/image24.png" Type="http://schemas.openxmlformats.org/officeDocument/2006/relationships/image"/><Relationship Id="rId6" Target="../media/image3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jpeg" Type="http://schemas.openxmlformats.org/officeDocument/2006/relationships/image"/><Relationship Id="rId11" Target="../media/image52.jpeg" Type="http://schemas.openxmlformats.org/officeDocument/2006/relationships/image"/><Relationship Id="rId12" Target="../media/image25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44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jpeg" Type="http://schemas.openxmlformats.org/officeDocument/2006/relationships/image"/><Relationship Id="rId11" Target="../media/image58.png" Type="http://schemas.openxmlformats.org/officeDocument/2006/relationships/image"/><Relationship Id="rId12" Target="../media/image26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44.png" Type="http://schemas.openxmlformats.org/officeDocument/2006/relationships/image"/><Relationship Id="rId5" Target="../media/image3.png" Type="http://schemas.openxmlformats.org/officeDocument/2006/relationships/image"/><Relationship Id="rId6" Target="../media/image53.png" Type="http://schemas.openxmlformats.org/officeDocument/2006/relationships/image"/><Relationship Id="rId7" Target="../media/image54.jpeg" Type="http://schemas.openxmlformats.org/officeDocument/2006/relationships/image"/><Relationship Id="rId8" Target="../media/image55.jpe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jpeg" Type="http://schemas.openxmlformats.org/officeDocument/2006/relationships/image"/><Relationship Id="rId12" Target="../media/image27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44.png" Type="http://schemas.openxmlformats.org/officeDocument/2006/relationships/image"/><Relationship Id="rId6" Target="../media/image59.png" Type="http://schemas.openxmlformats.org/officeDocument/2006/relationships/image"/><Relationship Id="rId7" Target="../media/image60.jpeg" Type="http://schemas.openxmlformats.org/officeDocument/2006/relationships/image"/><Relationship Id="rId8" Target="../media/image61.jpe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0.png" Type="http://schemas.openxmlformats.org/officeDocument/2006/relationships/image"/><Relationship Id="rId5" Target="../media/image24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70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gif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74.png" Type="http://schemas.openxmlformats.org/officeDocument/2006/relationships/image"/><Relationship Id="rId6" Target="../media/image75.jpeg" Type="http://schemas.openxmlformats.org/officeDocument/2006/relationships/image"/><Relationship Id="rId7" Target="../media/image76.png" Type="http://schemas.openxmlformats.org/officeDocument/2006/relationships/image"/><Relationship Id="rId8" Target="../media/image77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21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0.png" Type="http://schemas.openxmlformats.org/officeDocument/2006/relationships/image"/><Relationship Id="rId5" Target="../media/image24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19430" y="-5423894"/>
            <a:ext cx="26526859" cy="19126890"/>
          </a:xfrm>
          <a:custGeom>
            <a:avLst/>
            <a:gdLst/>
            <a:ahLst/>
            <a:cxnLst/>
            <a:rect r="r" b="b" t="t" l="l"/>
            <a:pathLst>
              <a:path h="19126890" w="26526859">
                <a:moveTo>
                  <a:pt x="0" y="0"/>
                </a:moveTo>
                <a:lnTo>
                  <a:pt x="26526860" y="0"/>
                </a:lnTo>
                <a:lnTo>
                  <a:pt x="26526860" y="19126890"/>
                </a:lnTo>
                <a:lnTo>
                  <a:pt x="0" y="1912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882942" y="6307458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3" y="0"/>
                </a:moveTo>
                <a:lnTo>
                  <a:pt x="0" y="0"/>
                </a:lnTo>
                <a:lnTo>
                  <a:pt x="0" y="6166541"/>
                </a:lnTo>
                <a:lnTo>
                  <a:pt x="5480513" y="6166541"/>
                </a:lnTo>
                <a:lnTo>
                  <a:pt x="548051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597" y="8477968"/>
            <a:ext cx="7729753" cy="1441747"/>
            <a:chOff x="0" y="0"/>
            <a:chExt cx="2035820" cy="3797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5820" cy="379719"/>
            </a:xfrm>
            <a:custGeom>
              <a:avLst/>
              <a:gdLst/>
              <a:ahLst/>
              <a:cxnLst/>
              <a:rect r="r" b="b" t="t" l="l"/>
              <a:pathLst>
                <a:path h="379719" w="2035820">
                  <a:moveTo>
                    <a:pt x="1017910" y="0"/>
                  </a:moveTo>
                  <a:cubicBezTo>
                    <a:pt x="455734" y="0"/>
                    <a:pt x="0" y="85003"/>
                    <a:pt x="0" y="189860"/>
                  </a:cubicBezTo>
                  <a:cubicBezTo>
                    <a:pt x="0" y="294716"/>
                    <a:pt x="455734" y="379719"/>
                    <a:pt x="1017910" y="379719"/>
                  </a:cubicBezTo>
                  <a:cubicBezTo>
                    <a:pt x="1580086" y="379719"/>
                    <a:pt x="2035820" y="294716"/>
                    <a:pt x="2035820" y="189860"/>
                  </a:cubicBezTo>
                  <a:cubicBezTo>
                    <a:pt x="2035820" y="85003"/>
                    <a:pt x="1580086" y="0"/>
                    <a:pt x="1017910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90858" y="-12026"/>
              <a:ext cx="1654103" cy="35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2136639" y="0"/>
            <a:ext cx="11458607" cy="9198842"/>
          </a:xfrm>
          <a:custGeom>
            <a:avLst/>
            <a:gdLst/>
            <a:ahLst/>
            <a:cxnLst/>
            <a:rect r="r" b="b" t="t" l="l"/>
            <a:pathLst>
              <a:path h="9198842" w="11458607">
                <a:moveTo>
                  <a:pt x="11458607" y="0"/>
                </a:moveTo>
                <a:lnTo>
                  <a:pt x="0" y="0"/>
                </a:lnTo>
                <a:lnTo>
                  <a:pt x="0" y="9198842"/>
                </a:lnTo>
                <a:lnTo>
                  <a:pt x="11458607" y="9198842"/>
                </a:lnTo>
                <a:lnTo>
                  <a:pt x="1145860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85939" y="6666085"/>
            <a:ext cx="4591120" cy="2629460"/>
          </a:xfrm>
          <a:custGeom>
            <a:avLst/>
            <a:gdLst/>
            <a:ahLst/>
            <a:cxnLst/>
            <a:rect r="r" b="b" t="t" l="l"/>
            <a:pathLst>
              <a:path h="2629460" w="4591120">
                <a:moveTo>
                  <a:pt x="4591120" y="0"/>
                </a:moveTo>
                <a:lnTo>
                  <a:pt x="0" y="0"/>
                </a:lnTo>
                <a:lnTo>
                  <a:pt x="0" y="2629459"/>
                </a:lnTo>
                <a:lnTo>
                  <a:pt x="4591120" y="2629459"/>
                </a:lnTo>
                <a:lnTo>
                  <a:pt x="459112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98431" y="7927095"/>
            <a:ext cx="4089002" cy="4114800"/>
          </a:xfrm>
          <a:custGeom>
            <a:avLst/>
            <a:gdLst/>
            <a:ahLst/>
            <a:cxnLst/>
            <a:rect r="r" b="b" t="t" l="l"/>
            <a:pathLst>
              <a:path h="4114800" w="4089002">
                <a:moveTo>
                  <a:pt x="0" y="0"/>
                </a:moveTo>
                <a:lnTo>
                  <a:pt x="4089002" y="0"/>
                </a:lnTo>
                <a:lnTo>
                  <a:pt x="4089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77059" y="7927095"/>
            <a:ext cx="3966606" cy="3306241"/>
          </a:xfrm>
          <a:custGeom>
            <a:avLst/>
            <a:gdLst/>
            <a:ahLst/>
            <a:cxnLst/>
            <a:rect r="r" b="b" t="t" l="l"/>
            <a:pathLst>
              <a:path h="3306241" w="3966606">
                <a:moveTo>
                  <a:pt x="0" y="0"/>
                </a:moveTo>
                <a:lnTo>
                  <a:pt x="3966606" y="0"/>
                </a:lnTo>
                <a:lnTo>
                  <a:pt x="3966606" y="3306241"/>
                </a:lnTo>
                <a:lnTo>
                  <a:pt x="0" y="33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377059" y="2759638"/>
            <a:ext cx="11548385" cy="4340921"/>
            <a:chOff x="0" y="0"/>
            <a:chExt cx="2814731" cy="1058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4731" cy="1058029"/>
            </a:xfrm>
            <a:custGeom>
              <a:avLst/>
              <a:gdLst/>
              <a:ahLst/>
              <a:cxnLst/>
              <a:rect r="r" b="b" t="t" l="l"/>
              <a:pathLst>
                <a:path h="1058029" w="2814731">
                  <a:moveTo>
                    <a:pt x="34190" y="0"/>
                  </a:moveTo>
                  <a:lnTo>
                    <a:pt x="2780541" y="0"/>
                  </a:lnTo>
                  <a:cubicBezTo>
                    <a:pt x="2789608" y="0"/>
                    <a:pt x="2798305" y="3602"/>
                    <a:pt x="2804717" y="10014"/>
                  </a:cubicBezTo>
                  <a:cubicBezTo>
                    <a:pt x="2811128" y="16426"/>
                    <a:pt x="2814731" y="25122"/>
                    <a:pt x="2814731" y="34190"/>
                  </a:cubicBezTo>
                  <a:lnTo>
                    <a:pt x="2814731" y="1023839"/>
                  </a:lnTo>
                  <a:cubicBezTo>
                    <a:pt x="2814731" y="1032906"/>
                    <a:pt x="2811128" y="1041603"/>
                    <a:pt x="2804717" y="1048015"/>
                  </a:cubicBezTo>
                  <a:cubicBezTo>
                    <a:pt x="2798305" y="1054427"/>
                    <a:pt x="2789608" y="1058029"/>
                    <a:pt x="2780541" y="1058029"/>
                  </a:cubicBezTo>
                  <a:lnTo>
                    <a:pt x="34190" y="1058029"/>
                  </a:lnTo>
                  <a:cubicBezTo>
                    <a:pt x="25122" y="1058029"/>
                    <a:pt x="16426" y="1054427"/>
                    <a:pt x="10014" y="1048015"/>
                  </a:cubicBezTo>
                  <a:cubicBezTo>
                    <a:pt x="3602" y="1041603"/>
                    <a:pt x="0" y="1032906"/>
                    <a:pt x="0" y="1023839"/>
                  </a:cubicBezTo>
                  <a:lnTo>
                    <a:pt x="0" y="34190"/>
                  </a:lnTo>
                  <a:cubicBezTo>
                    <a:pt x="0" y="25122"/>
                    <a:pt x="3602" y="16426"/>
                    <a:pt x="10014" y="10014"/>
                  </a:cubicBezTo>
                  <a:cubicBezTo>
                    <a:pt x="16426" y="3602"/>
                    <a:pt x="25122" y="0"/>
                    <a:pt x="34190" y="0"/>
                  </a:cubicBezTo>
                  <a:close/>
                </a:path>
              </a:pathLst>
            </a:custGeom>
            <a:solidFill>
              <a:srgbClr val="F9E5C5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14731" cy="109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25485" y="5752394"/>
            <a:ext cx="10251533" cy="913691"/>
            <a:chOff x="0" y="0"/>
            <a:chExt cx="2062337" cy="1838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62337" cy="183810"/>
            </a:xfrm>
            <a:custGeom>
              <a:avLst/>
              <a:gdLst/>
              <a:ahLst/>
              <a:cxnLst/>
              <a:rect r="r" b="b" t="t" l="l"/>
              <a:pathLst>
                <a:path h="183810" w="2062337">
                  <a:moveTo>
                    <a:pt x="21145" y="0"/>
                  </a:moveTo>
                  <a:lnTo>
                    <a:pt x="2041191" y="0"/>
                  </a:lnTo>
                  <a:cubicBezTo>
                    <a:pt x="2052869" y="0"/>
                    <a:pt x="2062337" y="9467"/>
                    <a:pt x="2062337" y="21145"/>
                  </a:cubicBezTo>
                  <a:lnTo>
                    <a:pt x="2062337" y="162665"/>
                  </a:lnTo>
                  <a:cubicBezTo>
                    <a:pt x="2062337" y="174343"/>
                    <a:pt x="2052869" y="183810"/>
                    <a:pt x="2041191" y="183810"/>
                  </a:cubicBezTo>
                  <a:lnTo>
                    <a:pt x="21145" y="183810"/>
                  </a:lnTo>
                  <a:cubicBezTo>
                    <a:pt x="15537" y="183810"/>
                    <a:pt x="10159" y="181583"/>
                    <a:pt x="6193" y="177617"/>
                  </a:cubicBezTo>
                  <a:cubicBezTo>
                    <a:pt x="2228" y="173651"/>
                    <a:pt x="0" y="168273"/>
                    <a:pt x="0" y="162665"/>
                  </a:cubicBezTo>
                  <a:lnTo>
                    <a:pt x="0" y="21145"/>
                  </a:lnTo>
                  <a:cubicBezTo>
                    <a:pt x="0" y="15537"/>
                    <a:pt x="2228" y="10159"/>
                    <a:pt x="6193" y="6193"/>
                  </a:cubicBezTo>
                  <a:cubicBezTo>
                    <a:pt x="10159" y="2228"/>
                    <a:pt x="15537" y="0"/>
                    <a:pt x="21145" y="0"/>
                  </a:cubicBezTo>
                  <a:close/>
                </a:path>
              </a:pathLst>
            </a:custGeom>
            <a:solidFill>
              <a:srgbClr val="97683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62337" cy="221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594246" y="3837742"/>
            <a:ext cx="11114010" cy="136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치타? 하이에나? 호랑이?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03285" y="5930671"/>
            <a:ext cx="9100799" cy="49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2815">
                <a:solidFill>
                  <a:srgbClr val="FFFFFF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4조_유정상사: 곽경호, 이준혁, 오유솔, 이유정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30359" y="1586568"/>
            <a:ext cx="16828941" cy="8466271"/>
            <a:chOff x="0" y="0"/>
            <a:chExt cx="4806346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06346" cy="2417967"/>
            </a:xfrm>
            <a:custGeom>
              <a:avLst/>
              <a:gdLst/>
              <a:ahLst/>
              <a:cxnLst/>
              <a:rect r="r" b="b" t="t" l="l"/>
              <a:pathLst>
                <a:path h="2417967" w="4806346">
                  <a:moveTo>
                    <a:pt x="11501" y="0"/>
                  </a:moveTo>
                  <a:lnTo>
                    <a:pt x="4794845" y="0"/>
                  </a:lnTo>
                  <a:cubicBezTo>
                    <a:pt x="4801197" y="0"/>
                    <a:pt x="4806346" y="5149"/>
                    <a:pt x="4806346" y="11501"/>
                  </a:cubicBezTo>
                  <a:lnTo>
                    <a:pt x="4806346" y="2406466"/>
                  </a:lnTo>
                  <a:cubicBezTo>
                    <a:pt x="4806346" y="2412818"/>
                    <a:pt x="4801197" y="2417967"/>
                    <a:pt x="4794845" y="2417967"/>
                  </a:cubicBezTo>
                  <a:lnTo>
                    <a:pt x="11501" y="2417967"/>
                  </a:lnTo>
                  <a:cubicBezTo>
                    <a:pt x="5149" y="2417967"/>
                    <a:pt x="0" y="2412818"/>
                    <a:pt x="0" y="2406466"/>
                  </a:cubicBezTo>
                  <a:lnTo>
                    <a:pt x="0" y="11501"/>
                  </a:lnTo>
                  <a:cubicBezTo>
                    <a:pt x="0" y="5149"/>
                    <a:pt x="5149" y="0"/>
                    <a:pt x="115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806346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91260" y="683023"/>
            <a:ext cx="5658352" cy="1127004"/>
            <a:chOff x="0" y="0"/>
            <a:chExt cx="1616026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21872"/>
            </a:xfrm>
            <a:custGeom>
              <a:avLst/>
              <a:gdLst/>
              <a:ahLst/>
              <a:cxnLst/>
              <a:rect r="r" b="b" t="t" l="l"/>
              <a:pathLst>
                <a:path h="321872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87667"/>
                  </a:lnTo>
                  <a:cubicBezTo>
                    <a:pt x="1616026" y="296739"/>
                    <a:pt x="1612422" y="305439"/>
                    <a:pt x="1606007" y="311854"/>
                  </a:cubicBezTo>
                  <a:cubicBezTo>
                    <a:pt x="1599592" y="318269"/>
                    <a:pt x="1590892" y="321872"/>
                    <a:pt x="1581820" y="321872"/>
                  </a:cubicBezTo>
                  <a:lnTo>
                    <a:pt x="34206" y="321872"/>
                  </a:lnTo>
                  <a:cubicBezTo>
                    <a:pt x="15314" y="321872"/>
                    <a:pt x="0" y="306558"/>
                    <a:pt x="0" y="287667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C5733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1555906" y="5947761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0" y="0"/>
                </a:moveTo>
                <a:lnTo>
                  <a:pt x="5480514" y="0"/>
                </a:lnTo>
                <a:lnTo>
                  <a:pt x="5480514" y="6166542"/>
                </a:lnTo>
                <a:lnTo>
                  <a:pt x="0" y="6166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-2305731" y="6172200"/>
            <a:ext cx="5159624" cy="4114800"/>
          </a:xfrm>
          <a:custGeom>
            <a:avLst/>
            <a:gdLst/>
            <a:ahLst/>
            <a:cxnLst/>
            <a:rect r="r" b="b" t="t" l="l"/>
            <a:pathLst>
              <a:path h="4114800" w="5159624">
                <a:moveTo>
                  <a:pt x="0" y="0"/>
                </a:moveTo>
                <a:lnTo>
                  <a:pt x="5159624" y="0"/>
                </a:lnTo>
                <a:lnTo>
                  <a:pt x="5159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485325" y="2479455"/>
            <a:ext cx="12512808" cy="4980681"/>
          </a:xfrm>
          <a:custGeom>
            <a:avLst/>
            <a:gdLst/>
            <a:ahLst/>
            <a:cxnLst/>
            <a:rect r="r" b="b" t="t" l="l"/>
            <a:pathLst>
              <a:path h="4980681" w="12512808">
                <a:moveTo>
                  <a:pt x="0" y="0"/>
                </a:moveTo>
                <a:lnTo>
                  <a:pt x="12512808" y="0"/>
                </a:lnTo>
                <a:lnTo>
                  <a:pt x="12512808" y="4980681"/>
                </a:lnTo>
                <a:lnTo>
                  <a:pt x="0" y="4980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49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631243" y="992208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GRAD_CAM 시각화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03718" y="8034314"/>
            <a:ext cx="12993148" cy="140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3966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 Grad-CAM을 사용하여 모델이 어떤 부분을 보고 분류했는지 </a:t>
            </a:r>
          </a:p>
          <a:p>
            <a:pPr algn="ctr">
              <a:lnSpc>
                <a:spcPts val="5553"/>
              </a:lnSpc>
            </a:pPr>
            <a:r>
              <a:rPr lang="en-US" sz="3966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시각적으로 확인했습니다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4931580" y="7750711"/>
            <a:ext cx="4853265" cy="4816865"/>
          </a:xfrm>
          <a:custGeom>
            <a:avLst/>
            <a:gdLst/>
            <a:ahLst/>
            <a:cxnLst/>
            <a:rect r="r" b="b" t="t" l="l"/>
            <a:pathLst>
              <a:path h="4816865" w="4853265">
                <a:moveTo>
                  <a:pt x="0" y="0"/>
                </a:moveTo>
                <a:lnTo>
                  <a:pt x="4853265" y="0"/>
                </a:lnTo>
                <a:lnTo>
                  <a:pt x="4853265" y="4816866"/>
                </a:lnTo>
                <a:lnTo>
                  <a:pt x="0" y="4816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821272" y="-1771056"/>
            <a:ext cx="2200975" cy="4047769"/>
          </a:xfrm>
          <a:custGeom>
            <a:avLst/>
            <a:gdLst/>
            <a:ahLst/>
            <a:cxnLst/>
            <a:rect r="r" b="b" t="t" l="l"/>
            <a:pathLst>
              <a:path h="4047769" w="2200975">
                <a:moveTo>
                  <a:pt x="0" y="0"/>
                </a:moveTo>
                <a:lnTo>
                  <a:pt x="2200974" y="0"/>
                </a:lnTo>
                <a:lnTo>
                  <a:pt x="2200974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185087">
            <a:off x="14948800" y="-2023885"/>
            <a:ext cx="2200975" cy="4047769"/>
          </a:xfrm>
          <a:custGeom>
            <a:avLst/>
            <a:gdLst/>
            <a:ahLst/>
            <a:cxnLst/>
            <a:rect r="r" b="b" t="t" l="l"/>
            <a:pathLst>
              <a:path h="4047769" w="2200975">
                <a:moveTo>
                  <a:pt x="0" y="0"/>
                </a:moveTo>
                <a:lnTo>
                  <a:pt x="2200975" y="0"/>
                </a:lnTo>
                <a:lnTo>
                  <a:pt x="2200975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4597" y="8477968"/>
            <a:ext cx="7729753" cy="1441747"/>
            <a:chOff x="0" y="0"/>
            <a:chExt cx="2035820" cy="3797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35820" cy="379719"/>
            </a:xfrm>
            <a:custGeom>
              <a:avLst/>
              <a:gdLst/>
              <a:ahLst/>
              <a:cxnLst/>
              <a:rect r="r" b="b" t="t" l="l"/>
              <a:pathLst>
                <a:path h="379719" w="2035820">
                  <a:moveTo>
                    <a:pt x="1017910" y="0"/>
                  </a:moveTo>
                  <a:cubicBezTo>
                    <a:pt x="455734" y="0"/>
                    <a:pt x="0" y="85003"/>
                    <a:pt x="0" y="189860"/>
                  </a:cubicBezTo>
                  <a:cubicBezTo>
                    <a:pt x="0" y="294716"/>
                    <a:pt x="455734" y="379719"/>
                    <a:pt x="1017910" y="379719"/>
                  </a:cubicBezTo>
                  <a:cubicBezTo>
                    <a:pt x="1580086" y="379719"/>
                    <a:pt x="2035820" y="294716"/>
                    <a:pt x="2035820" y="189860"/>
                  </a:cubicBezTo>
                  <a:cubicBezTo>
                    <a:pt x="2035820" y="85003"/>
                    <a:pt x="1580086" y="0"/>
                    <a:pt x="1017910" y="0"/>
                  </a:cubicBezTo>
                  <a:close/>
                </a:path>
              </a:pathLst>
            </a:custGeom>
            <a:solidFill>
              <a:srgbClr val="C14920">
                <a:alpha val="44706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90858" y="-12026"/>
              <a:ext cx="1654103" cy="35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-2136639" y="0"/>
            <a:ext cx="11458607" cy="9198842"/>
          </a:xfrm>
          <a:custGeom>
            <a:avLst/>
            <a:gdLst/>
            <a:ahLst/>
            <a:cxnLst/>
            <a:rect r="r" b="b" t="t" l="l"/>
            <a:pathLst>
              <a:path h="9198842" w="11458607">
                <a:moveTo>
                  <a:pt x="11458607" y="0"/>
                </a:moveTo>
                <a:lnTo>
                  <a:pt x="0" y="0"/>
                </a:lnTo>
                <a:lnTo>
                  <a:pt x="0" y="9198842"/>
                </a:lnTo>
                <a:lnTo>
                  <a:pt x="11458607" y="9198842"/>
                </a:lnTo>
                <a:lnTo>
                  <a:pt x="114586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2220314" y="6779489"/>
            <a:ext cx="4591120" cy="2629460"/>
          </a:xfrm>
          <a:custGeom>
            <a:avLst/>
            <a:gdLst/>
            <a:ahLst/>
            <a:cxnLst/>
            <a:rect r="r" b="b" t="t" l="l"/>
            <a:pathLst>
              <a:path h="2629460" w="4591120">
                <a:moveTo>
                  <a:pt x="4591120" y="0"/>
                </a:moveTo>
                <a:lnTo>
                  <a:pt x="0" y="0"/>
                </a:lnTo>
                <a:lnTo>
                  <a:pt x="0" y="2629460"/>
                </a:lnTo>
                <a:lnTo>
                  <a:pt x="4591120" y="2629460"/>
                </a:lnTo>
                <a:lnTo>
                  <a:pt x="459112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749273" y="8504931"/>
            <a:ext cx="3394727" cy="2829569"/>
          </a:xfrm>
          <a:custGeom>
            <a:avLst/>
            <a:gdLst/>
            <a:ahLst/>
            <a:cxnLst/>
            <a:rect r="r" b="b" t="t" l="l"/>
            <a:pathLst>
              <a:path h="2829569" w="3394727">
                <a:moveTo>
                  <a:pt x="0" y="0"/>
                </a:moveTo>
                <a:lnTo>
                  <a:pt x="3394727" y="0"/>
                </a:lnTo>
                <a:lnTo>
                  <a:pt x="3394727" y="2829569"/>
                </a:lnTo>
                <a:lnTo>
                  <a:pt x="0" y="28295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-1307081" y="6745014"/>
            <a:ext cx="4089002" cy="4114800"/>
          </a:xfrm>
          <a:custGeom>
            <a:avLst/>
            <a:gdLst/>
            <a:ahLst/>
            <a:cxnLst/>
            <a:rect r="r" b="b" t="t" l="l"/>
            <a:pathLst>
              <a:path h="4114800" w="4089002">
                <a:moveTo>
                  <a:pt x="0" y="0"/>
                </a:moveTo>
                <a:lnTo>
                  <a:pt x="4089002" y="0"/>
                </a:lnTo>
                <a:lnTo>
                  <a:pt x="4089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7575129" y="3268479"/>
            <a:ext cx="8445293" cy="4340921"/>
            <a:chOff x="0" y="0"/>
            <a:chExt cx="2058402" cy="105802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58402" cy="1058029"/>
            </a:xfrm>
            <a:custGeom>
              <a:avLst/>
              <a:gdLst/>
              <a:ahLst/>
              <a:cxnLst/>
              <a:rect r="r" b="b" t="t" l="l"/>
              <a:pathLst>
                <a:path h="1058029" w="2058402">
                  <a:moveTo>
                    <a:pt x="46752" y="0"/>
                  </a:moveTo>
                  <a:lnTo>
                    <a:pt x="2011650" y="0"/>
                  </a:lnTo>
                  <a:cubicBezTo>
                    <a:pt x="2024050" y="0"/>
                    <a:pt x="2035941" y="4926"/>
                    <a:pt x="2044709" y="13693"/>
                  </a:cubicBezTo>
                  <a:cubicBezTo>
                    <a:pt x="2053477" y="22461"/>
                    <a:pt x="2058402" y="34353"/>
                    <a:pt x="2058402" y="46752"/>
                  </a:cubicBezTo>
                  <a:lnTo>
                    <a:pt x="2058402" y="1011276"/>
                  </a:lnTo>
                  <a:cubicBezTo>
                    <a:pt x="2058402" y="1037097"/>
                    <a:pt x="2037471" y="1058029"/>
                    <a:pt x="2011650" y="1058029"/>
                  </a:cubicBezTo>
                  <a:lnTo>
                    <a:pt x="46752" y="1058029"/>
                  </a:lnTo>
                  <a:cubicBezTo>
                    <a:pt x="20932" y="1058029"/>
                    <a:pt x="0" y="1037097"/>
                    <a:pt x="0" y="1011276"/>
                  </a:cubicBezTo>
                  <a:lnTo>
                    <a:pt x="0" y="46752"/>
                  </a:lnTo>
                  <a:cubicBezTo>
                    <a:pt x="0" y="20932"/>
                    <a:pt x="20932" y="0"/>
                    <a:pt x="46752" y="0"/>
                  </a:cubicBezTo>
                  <a:close/>
                </a:path>
              </a:pathLst>
            </a:custGeom>
            <a:solidFill>
              <a:srgbClr val="F9E5C5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058402" cy="109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308293" y="2677600"/>
            <a:ext cx="7178679" cy="1181757"/>
            <a:chOff x="0" y="0"/>
            <a:chExt cx="1749686" cy="28803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49686" cy="288034"/>
            </a:xfrm>
            <a:custGeom>
              <a:avLst/>
              <a:gdLst/>
              <a:ahLst/>
              <a:cxnLst/>
              <a:rect r="r" b="b" t="t" l="l"/>
              <a:pathLst>
                <a:path h="288034" w="1749686">
                  <a:moveTo>
                    <a:pt x="55001" y="0"/>
                  </a:moveTo>
                  <a:lnTo>
                    <a:pt x="1694684" y="0"/>
                  </a:lnTo>
                  <a:cubicBezTo>
                    <a:pt x="1709272" y="0"/>
                    <a:pt x="1723261" y="5795"/>
                    <a:pt x="1733576" y="16110"/>
                  </a:cubicBezTo>
                  <a:cubicBezTo>
                    <a:pt x="1743891" y="26424"/>
                    <a:pt x="1749686" y="40414"/>
                    <a:pt x="1749686" y="55001"/>
                  </a:cubicBezTo>
                  <a:lnTo>
                    <a:pt x="1749686" y="233033"/>
                  </a:lnTo>
                  <a:cubicBezTo>
                    <a:pt x="1749686" y="247620"/>
                    <a:pt x="1743891" y="261610"/>
                    <a:pt x="1733576" y="271925"/>
                  </a:cubicBezTo>
                  <a:cubicBezTo>
                    <a:pt x="1723261" y="282239"/>
                    <a:pt x="1709272" y="288034"/>
                    <a:pt x="1694684" y="288034"/>
                  </a:cubicBezTo>
                  <a:lnTo>
                    <a:pt x="55001" y="288034"/>
                  </a:lnTo>
                  <a:cubicBezTo>
                    <a:pt x="24625" y="288034"/>
                    <a:pt x="0" y="263409"/>
                    <a:pt x="0" y="233033"/>
                  </a:cubicBezTo>
                  <a:lnTo>
                    <a:pt x="0" y="55001"/>
                  </a:lnTo>
                  <a:cubicBezTo>
                    <a:pt x="0" y="40414"/>
                    <a:pt x="5795" y="26424"/>
                    <a:pt x="16110" y="16110"/>
                  </a:cubicBezTo>
                  <a:cubicBezTo>
                    <a:pt x="26424" y="5795"/>
                    <a:pt x="40414" y="0"/>
                    <a:pt x="55001" y="0"/>
                  </a:cubicBezTo>
                  <a:close/>
                </a:path>
              </a:pathLst>
            </a:custGeom>
            <a:solidFill>
              <a:srgbClr val="F0C67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749686" cy="326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152428" y="4535341"/>
            <a:ext cx="6926313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340"/>
              </a:lnSpc>
            </a:pPr>
            <a:r>
              <a:rPr lang="en-US" sz="810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[2] VGG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072530" y="2704133"/>
            <a:ext cx="5650204" cy="10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9"/>
              </a:lnSpc>
            </a:pPr>
            <a:r>
              <a:rPr lang="en-US" sz="5835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동물 분류 하기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80277" y="6258793"/>
            <a:ext cx="2306694" cy="71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2"/>
              </a:lnSpc>
            </a:pPr>
            <a:r>
              <a:rPr lang="en-US" sz="5299" spc="211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이준혁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269455" y="581524"/>
            <a:ext cx="9857459" cy="1127004"/>
            <a:chOff x="0" y="0"/>
            <a:chExt cx="2815291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15291" cy="321872"/>
            </a:xfrm>
            <a:custGeom>
              <a:avLst/>
              <a:gdLst/>
              <a:ahLst/>
              <a:cxnLst/>
              <a:rect r="r" b="b" t="t" l="l"/>
              <a:pathLst>
                <a:path h="321872" w="2815291">
                  <a:moveTo>
                    <a:pt x="19635" y="0"/>
                  </a:moveTo>
                  <a:lnTo>
                    <a:pt x="2795656" y="0"/>
                  </a:lnTo>
                  <a:cubicBezTo>
                    <a:pt x="2806500" y="0"/>
                    <a:pt x="2815291" y="8791"/>
                    <a:pt x="2815291" y="19635"/>
                  </a:cubicBezTo>
                  <a:lnTo>
                    <a:pt x="2815291" y="302238"/>
                  </a:lnTo>
                  <a:cubicBezTo>
                    <a:pt x="2815291" y="313082"/>
                    <a:pt x="2806500" y="321872"/>
                    <a:pt x="2795656" y="321872"/>
                  </a:cubicBezTo>
                  <a:lnTo>
                    <a:pt x="19635" y="321872"/>
                  </a:lnTo>
                  <a:cubicBezTo>
                    <a:pt x="8791" y="321872"/>
                    <a:pt x="0" y="313082"/>
                    <a:pt x="0" y="302238"/>
                  </a:cubicBezTo>
                  <a:lnTo>
                    <a:pt x="0" y="19635"/>
                  </a:lnTo>
                  <a:cubicBezTo>
                    <a:pt x="0" y="8791"/>
                    <a:pt x="8791" y="0"/>
                    <a:pt x="19635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2815291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098425">
            <a:off x="-760152" y="-1882784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509437" y="890708"/>
            <a:ext cx="9377494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하이퍼 파라미터 및 데이터 로딩 설정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2319603" y="2615208"/>
            <a:ext cx="3179760" cy="889641"/>
            <a:chOff x="0" y="0"/>
            <a:chExt cx="837468" cy="23430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37468" cy="234309"/>
            </a:xfrm>
            <a:custGeom>
              <a:avLst/>
              <a:gdLst/>
              <a:ahLst/>
              <a:cxnLst/>
              <a:rect r="r" b="b" t="t" l="l"/>
              <a:pathLst>
                <a:path h="234309" w="837468">
                  <a:moveTo>
                    <a:pt x="117154" y="0"/>
                  </a:moveTo>
                  <a:lnTo>
                    <a:pt x="720313" y="0"/>
                  </a:lnTo>
                  <a:cubicBezTo>
                    <a:pt x="751385" y="0"/>
                    <a:pt x="781183" y="12343"/>
                    <a:pt x="803154" y="34314"/>
                  </a:cubicBezTo>
                  <a:cubicBezTo>
                    <a:pt x="825125" y="56284"/>
                    <a:pt x="837468" y="86083"/>
                    <a:pt x="837468" y="117154"/>
                  </a:cubicBezTo>
                  <a:lnTo>
                    <a:pt x="837468" y="117154"/>
                  </a:lnTo>
                  <a:cubicBezTo>
                    <a:pt x="837468" y="181857"/>
                    <a:pt x="785016" y="234309"/>
                    <a:pt x="720313" y="234309"/>
                  </a:cubicBezTo>
                  <a:lnTo>
                    <a:pt x="117154" y="234309"/>
                  </a:lnTo>
                  <a:cubicBezTo>
                    <a:pt x="52452" y="234309"/>
                    <a:pt x="0" y="181857"/>
                    <a:pt x="0" y="117154"/>
                  </a:cubicBezTo>
                  <a:lnTo>
                    <a:pt x="0" y="117154"/>
                  </a:lnTo>
                  <a:cubicBezTo>
                    <a:pt x="0" y="52452"/>
                    <a:pt x="52452" y="0"/>
                    <a:pt x="11715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837468" cy="300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batch_size = 32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210333" y="5053042"/>
            <a:ext cx="3289031" cy="1065277"/>
            <a:chOff x="0" y="0"/>
            <a:chExt cx="866247" cy="28056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6247" cy="280567"/>
            </a:xfrm>
            <a:custGeom>
              <a:avLst/>
              <a:gdLst/>
              <a:ahLst/>
              <a:cxnLst/>
              <a:rect r="r" b="b" t="t" l="l"/>
              <a:pathLst>
                <a:path h="280567" w="866247">
                  <a:moveTo>
                    <a:pt x="120047" y="0"/>
                  </a:moveTo>
                  <a:lnTo>
                    <a:pt x="746200" y="0"/>
                  </a:lnTo>
                  <a:cubicBezTo>
                    <a:pt x="812500" y="0"/>
                    <a:pt x="866247" y="53747"/>
                    <a:pt x="866247" y="120047"/>
                  </a:cubicBezTo>
                  <a:lnTo>
                    <a:pt x="866247" y="160520"/>
                  </a:lnTo>
                  <a:cubicBezTo>
                    <a:pt x="866247" y="226820"/>
                    <a:pt x="812500" y="280567"/>
                    <a:pt x="746200" y="280567"/>
                  </a:cubicBezTo>
                  <a:lnTo>
                    <a:pt x="120047" y="280567"/>
                  </a:lnTo>
                  <a:cubicBezTo>
                    <a:pt x="88208" y="280567"/>
                    <a:pt x="57674" y="267919"/>
                    <a:pt x="35161" y="245406"/>
                  </a:cubicBezTo>
                  <a:cubicBezTo>
                    <a:pt x="12648" y="222893"/>
                    <a:pt x="0" y="192358"/>
                    <a:pt x="0" y="160520"/>
                  </a:cubicBezTo>
                  <a:lnTo>
                    <a:pt x="0" y="120047"/>
                  </a:lnTo>
                  <a:cubicBezTo>
                    <a:pt x="0" y="53747"/>
                    <a:pt x="53747" y="0"/>
                    <a:pt x="120047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866247" cy="347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learning rate = 0.001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2210333" y="7836194"/>
            <a:ext cx="3289031" cy="811590"/>
            <a:chOff x="0" y="0"/>
            <a:chExt cx="866247" cy="21375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66247" cy="213752"/>
            </a:xfrm>
            <a:custGeom>
              <a:avLst/>
              <a:gdLst/>
              <a:ahLst/>
              <a:cxnLst/>
              <a:rect r="r" b="b" t="t" l="l"/>
              <a:pathLst>
                <a:path h="213752" w="866247">
                  <a:moveTo>
                    <a:pt x="106876" y="0"/>
                  </a:moveTo>
                  <a:lnTo>
                    <a:pt x="759371" y="0"/>
                  </a:lnTo>
                  <a:cubicBezTo>
                    <a:pt x="818397" y="0"/>
                    <a:pt x="866247" y="47850"/>
                    <a:pt x="866247" y="106876"/>
                  </a:cubicBezTo>
                  <a:lnTo>
                    <a:pt x="866247" y="106876"/>
                  </a:lnTo>
                  <a:cubicBezTo>
                    <a:pt x="866247" y="135221"/>
                    <a:pt x="854987" y="162406"/>
                    <a:pt x="834944" y="182449"/>
                  </a:cubicBezTo>
                  <a:cubicBezTo>
                    <a:pt x="814900" y="202492"/>
                    <a:pt x="787716" y="213752"/>
                    <a:pt x="759371" y="213752"/>
                  </a:cubicBezTo>
                  <a:lnTo>
                    <a:pt x="106876" y="213752"/>
                  </a:lnTo>
                  <a:cubicBezTo>
                    <a:pt x="47850" y="213752"/>
                    <a:pt x="0" y="165902"/>
                    <a:pt x="0" y="106876"/>
                  </a:cubicBezTo>
                  <a:lnTo>
                    <a:pt x="0" y="106876"/>
                  </a:lnTo>
                  <a:cubicBezTo>
                    <a:pt x="0" y="47850"/>
                    <a:pt x="47850" y="0"/>
                    <a:pt x="106876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66675"/>
              <a:ext cx="866247" cy="28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epoch = 10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319908" y="2615208"/>
            <a:ext cx="3289031" cy="5939987"/>
            <a:chOff x="0" y="0"/>
            <a:chExt cx="4385374" cy="7919983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4385374" cy="1420369"/>
              <a:chOff x="0" y="0"/>
              <a:chExt cx="866247" cy="28056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66247" cy="280567"/>
              </a:xfrm>
              <a:custGeom>
                <a:avLst/>
                <a:gdLst/>
                <a:ahLst/>
                <a:cxnLst/>
                <a:rect r="r" b="b" t="t" l="l"/>
                <a:pathLst>
                  <a:path h="280567" w="866247">
                    <a:moveTo>
                      <a:pt x="120047" y="0"/>
                    </a:moveTo>
                    <a:lnTo>
                      <a:pt x="746200" y="0"/>
                    </a:lnTo>
                    <a:cubicBezTo>
                      <a:pt x="812500" y="0"/>
                      <a:pt x="866247" y="53747"/>
                      <a:pt x="866247" y="120047"/>
                    </a:cubicBezTo>
                    <a:lnTo>
                      <a:pt x="866247" y="160520"/>
                    </a:lnTo>
                    <a:cubicBezTo>
                      <a:pt x="866247" y="226820"/>
                      <a:pt x="812500" y="280567"/>
                      <a:pt x="746200" y="280567"/>
                    </a:cubicBezTo>
                    <a:lnTo>
                      <a:pt x="120047" y="280567"/>
                    </a:lnTo>
                    <a:cubicBezTo>
                      <a:pt x="88208" y="280567"/>
                      <a:pt x="57674" y="267919"/>
                      <a:pt x="35161" y="245406"/>
                    </a:cubicBezTo>
                    <a:cubicBezTo>
                      <a:pt x="12648" y="222893"/>
                      <a:pt x="0" y="192358"/>
                      <a:pt x="0" y="160520"/>
                    </a:cubicBezTo>
                    <a:lnTo>
                      <a:pt x="0" y="120047"/>
                    </a:lnTo>
                    <a:cubicBezTo>
                      <a:pt x="0" y="53747"/>
                      <a:pt x="53747" y="0"/>
                      <a:pt x="120047" y="0"/>
                    </a:cubicBezTo>
                    <a:close/>
                  </a:path>
                </a:pathLst>
              </a:custGeom>
              <a:solidFill>
                <a:srgbClr val="F1E7DC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66675"/>
                <a:ext cx="866247" cy="3472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기존 사진 크기</a:t>
                </a:r>
              </a:p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400 by 400</a:t>
                </a: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3250445"/>
              <a:ext cx="4385374" cy="1420369"/>
              <a:chOff x="0" y="0"/>
              <a:chExt cx="866247" cy="28056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66247" cy="280567"/>
              </a:xfrm>
              <a:custGeom>
                <a:avLst/>
                <a:gdLst/>
                <a:ahLst/>
                <a:cxnLst/>
                <a:rect r="r" b="b" t="t" l="l"/>
                <a:pathLst>
                  <a:path h="280567" w="866247">
                    <a:moveTo>
                      <a:pt x="120047" y="0"/>
                    </a:moveTo>
                    <a:lnTo>
                      <a:pt x="746200" y="0"/>
                    </a:lnTo>
                    <a:cubicBezTo>
                      <a:pt x="812500" y="0"/>
                      <a:pt x="866247" y="53747"/>
                      <a:pt x="866247" y="120047"/>
                    </a:cubicBezTo>
                    <a:lnTo>
                      <a:pt x="866247" y="160520"/>
                    </a:lnTo>
                    <a:cubicBezTo>
                      <a:pt x="866247" y="226820"/>
                      <a:pt x="812500" y="280567"/>
                      <a:pt x="746200" y="280567"/>
                    </a:cubicBezTo>
                    <a:lnTo>
                      <a:pt x="120047" y="280567"/>
                    </a:lnTo>
                    <a:cubicBezTo>
                      <a:pt x="88208" y="280567"/>
                      <a:pt x="57674" y="267919"/>
                      <a:pt x="35161" y="245406"/>
                    </a:cubicBezTo>
                    <a:cubicBezTo>
                      <a:pt x="12648" y="222893"/>
                      <a:pt x="0" y="192358"/>
                      <a:pt x="0" y="160520"/>
                    </a:cubicBezTo>
                    <a:lnTo>
                      <a:pt x="0" y="120047"/>
                    </a:lnTo>
                    <a:cubicBezTo>
                      <a:pt x="0" y="53747"/>
                      <a:pt x="53747" y="0"/>
                      <a:pt x="120047" y="0"/>
                    </a:cubicBezTo>
                    <a:close/>
                  </a:path>
                </a:pathLst>
              </a:custGeom>
              <a:solidFill>
                <a:srgbClr val="F1E7D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66675"/>
                <a:ext cx="866247" cy="3472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Resized</a:t>
                </a:r>
              </a:p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256 by 256</a:t>
                </a: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6499614"/>
              <a:ext cx="4385374" cy="1420369"/>
              <a:chOff x="0" y="0"/>
              <a:chExt cx="866247" cy="28056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66247" cy="280567"/>
              </a:xfrm>
              <a:custGeom>
                <a:avLst/>
                <a:gdLst/>
                <a:ahLst/>
                <a:cxnLst/>
                <a:rect r="r" b="b" t="t" l="l"/>
                <a:pathLst>
                  <a:path h="280567" w="866247">
                    <a:moveTo>
                      <a:pt x="120047" y="0"/>
                    </a:moveTo>
                    <a:lnTo>
                      <a:pt x="746200" y="0"/>
                    </a:lnTo>
                    <a:cubicBezTo>
                      <a:pt x="812500" y="0"/>
                      <a:pt x="866247" y="53747"/>
                      <a:pt x="866247" y="120047"/>
                    </a:cubicBezTo>
                    <a:lnTo>
                      <a:pt x="866247" y="160520"/>
                    </a:lnTo>
                    <a:cubicBezTo>
                      <a:pt x="866247" y="226820"/>
                      <a:pt x="812500" y="280567"/>
                      <a:pt x="746200" y="280567"/>
                    </a:cubicBezTo>
                    <a:lnTo>
                      <a:pt x="120047" y="280567"/>
                    </a:lnTo>
                    <a:cubicBezTo>
                      <a:pt x="88208" y="280567"/>
                      <a:pt x="57674" y="267919"/>
                      <a:pt x="35161" y="245406"/>
                    </a:cubicBezTo>
                    <a:cubicBezTo>
                      <a:pt x="12648" y="222893"/>
                      <a:pt x="0" y="192358"/>
                      <a:pt x="0" y="160520"/>
                    </a:cubicBezTo>
                    <a:lnTo>
                      <a:pt x="0" y="120047"/>
                    </a:lnTo>
                    <a:cubicBezTo>
                      <a:pt x="0" y="53747"/>
                      <a:pt x="53747" y="0"/>
                      <a:pt x="120047" y="0"/>
                    </a:cubicBezTo>
                    <a:close/>
                  </a:path>
                </a:pathLst>
              </a:custGeom>
              <a:solidFill>
                <a:srgbClr val="F1E7DC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66675"/>
                <a:ext cx="866247" cy="3472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Center Crop</a:t>
                </a:r>
              </a:p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224 by 224</a:t>
                </a: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2192687" y="1420369"/>
              <a:ext cx="49056" cy="176336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2192687" y="4670814"/>
              <a:ext cx="44121" cy="194220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10429484" y="4000173"/>
            <a:ext cx="6270552" cy="721855"/>
            <a:chOff x="0" y="0"/>
            <a:chExt cx="1651504" cy="19011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651503" cy="190118"/>
            </a:xfrm>
            <a:custGeom>
              <a:avLst/>
              <a:gdLst/>
              <a:ahLst/>
              <a:cxnLst/>
              <a:rect r="r" b="b" t="t" l="l"/>
              <a:pathLst>
                <a:path h="190118" w="1651503">
                  <a:moveTo>
                    <a:pt x="62967" y="0"/>
                  </a:moveTo>
                  <a:lnTo>
                    <a:pt x="1588536" y="0"/>
                  </a:lnTo>
                  <a:cubicBezTo>
                    <a:pt x="1623312" y="0"/>
                    <a:pt x="1651503" y="28191"/>
                    <a:pt x="1651503" y="62967"/>
                  </a:cubicBezTo>
                  <a:lnTo>
                    <a:pt x="1651503" y="127151"/>
                  </a:lnTo>
                  <a:cubicBezTo>
                    <a:pt x="1651503" y="161927"/>
                    <a:pt x="1623312" y="190118"/>
                    <a:pt x="1588536" y="190118"/>
                  </a:cubicBezTo>
                  <a:lnTo>
                    <a:pt x="62967" y="190118"/>
                  </a:lnTo>
                  <a:cubicBezTo>
                    <a:pt x="28191" y="190118"/>
                    <a:pt x="0" y="161927"/>
                    <a:pt x="0" y="127151"/>
                  </a:cubicBezTo>
                  <a:lnTo>
                    <a:pt x="0" y="62967"/>
                  </a:lnTo>
                  <a:cubicBezTo>
                    <a:pt x="0" y="28191"/>
                    <a:pt x="28191" y="0"/>
                    <a:pt x="62967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66675"/>
              <a:ext cx="1651504" cy="256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mean = [0.48235, 0.45882, 0.40784]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1114196" y="6017791"/>
            <a:ext cx="4772735" cy="541402"/>
            <a:chOff x="0" y="0"/>
            <a:chExt cx="1257017" cy="142591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257017" cy="142591"/>
            </a:xfrm>
            <a:custGeom>
              <a:avLst/>
              <a:gdLst/>
              <a:ahLst/>
              <a:cxnLst/>
              <a:rect r="r" b="b" t="t" l="l"/>
              <a:pathLst>
                <a:path h="142591" w="1257017">
                  <a:moveTo>
                    <a:pt x="71296" y="0"/>
                  </a:moveTo>
                  <a:lnTo>
                    <a:pt x="1185721" y="0"/>
                  </a:lnTo>
                  <a:cubicBezTo>
                    <a:pt x="1225096" y="0"/>
                    <a:pt x="1257017" y="31920"/>
                    <a:pt x="1257017" y="71296"/>
                  </a:cubicBezTo>
                  <a:lnTo>
                    <a:pt x="1257017" y="71296"/>
                  </a:lnTo>
                  <a:cubicBezTo>
                    <a:pt x="1257017" y="110671"/>
                    <a:pt x="1225096" y="142591"/>
                    <a:pt x="1185721" y="142591"/>
                  </a:cubicBezTo>
                  <a:lnTo>
                    <a:pt x="71296" y="142591"/>
                  </a:lnTo>
                  <a:cubicBezTo>
                    <a:pt x="31920" y="142591"/>
                    <a:pt x="0" y="110671"/>
                    <a:pt x="0" y="71296"/>
                  </a:cubicBezTo>
                  <a:lnTo>
                    <a:pt x="0" y="71296"/>
                  </a:lnTo>
                  <a:cubicBezTo>
                    <a:pt x="0" y="31920"/>
                    <a:pt x="31920" y="0"/>
                    <a:pt x="71296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66675"/>
              <a:ext cx="1257017" cy="209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std = [0.229, 0.224, 0.225]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68561" y="581524"/>
            <a:ext cx="5658352" cy="1127004"/>
            <a:chOff x="0" y="0"/>
            <a:chExt cx="1616026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21872"/>
            </a:xfrm>
            <a:custGeom>
              <a:avLst/>
              <a:gdLst/>
              <a:ahLst/>
              <a:cxnLst/>
              <a:rect r="r" b="b" t="t" l="l"/>
              <a:pathLst>
                <a:path h="321872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87667"/>
                  </a:lnTo>
                  <a:cubicBezTo>
                    <a:pt x="1616026" y="296739"/>
                    <a:pt x="1612422" y="305439"/>
                    <a:pt x="1606007" y="311854"/>
                  </a:cubicBezTo>
                  <a:cubicBezTo>
                    <a:pt x="1599592" y="318269"/>
                    <a:pt x="1590892" y="321872"/>
                    <a:pt x="1581820" y="321872"/>
                  </a:cubicBezTo>
                  <a:lnTo>
                    <a:pt x="34206" y="321872"/>
                  </a:lnTo>
                  <a:cubicBezTo>
                    <a:pt x="15314" y="321872"/>
                    <a:pt x="0" y="306558"/>
                    <a:pt x="0" y="287667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098425">
            <a:off x="-760152" y="-1882784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5821455" y="1485069"/>
            <a:ext cx="4647106" cy="1631417"/>
            <a:chOff x="0" y="0"/>
            <a:chExt cx="1223929" cy="42967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23929" cy="429674"/>
            </a:xfrm>
            <a:custGeom>
              <a:avLst/>
              <a:gdLst/>
              <a:ahLst/>
              <a:cxnLst/>
              <a:rect r="r" b="b" t="t" l="l"/>
              <a:pathLst>
                <a:path h="429674" w="1223929">
                  <a:moveTo>
                    <a:pt x="84964" y="0"/>
                  </a:moveTo>
                  <a:lnTo>
                    <a:pt x="1138965" y="0"/>
                  </a:lnTo>
                  <a:cubicBezTo>
                    <a:pt x="1161499" y="0"/>
                    <a:pt x="1183110" y="8952"/>
                    <a:pt x="1199044" y="24885"/>
                  </a:cubicBezTo>
                  <a:cubicBezTo>
                    <a:pt x="1214978" y="40819"/>
                    <a:pt x="1223929" y="62430"/>
                    <a:pt x="1223929" y="84964"/>
                  </a:cubicBezTo>
                  <a:lnTo>
                    <a:pt x="1223929" y="344709"/>
                  </a:lnTo>
                  <a:cubicBezTo>
                    <a:pt x="1223929" y="367243"/>
                    <a:pt x="1214978" y="388854"/>
                    <a:pt x="1199044" y="404788"/>
                  </a:cubicBezTo>
                  <a:cubicBezTo>
                    <a:pt x="1183110" y="420722"/>
                    <a:pt x="1161499" y="429674"/>
                    <a:pt x="1138965" y="429674"/>
                  </a:cubicBezTo>
                  <a:lnTo>
                    <a:pt x="84964" y="429674"/>
                  </a:lnTo>
                  <a:cubicBezTo>
                    <a:pt x="38040" y="429674"/>
                    <a:pt x="0" y="391634"/>
                    <a:pt x="0" y="344709"/>
                  </a:cubicBezTo>
                  <a:lnTo>
                    <a:pt x="0" y="84964"/>
                  </a:lnTo>
                  <a:cubicBezTo>
                    <a:pt x="0" y="62430"/>
                    <a:pt x="8952" y="40819"/>
                    <a:pt x="24885" y="24885"/>
                  </a:cubicBezTo>
                  <a:cubicBezTo>
                    <a:pt x="40819" y="8952"/>
                    <a:pt x="62430" y="0"/>
                    <a:pt x="8496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223929" cy="486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Block 1: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64개)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MaxPool (2x2 윈도우, 2x2 스트라이드)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출력: 112x112x64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708543" y="890708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VGG11 모델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378494" y="1488305"/>
            <a:ext cx="3271949" cy="671885"/>
            <a:chOff x="0" y="0"/>
            <a:chExt cx="861748" cy="17695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1748" cy="176957"/>
            </a:xfrm>
            <a:custGeom>
              <a:avLst/>
              <a:gdLst/>
              <a:ahLst/>
              <a:cxnLst/>
              <a:rect r="r" b="b" t="t" l="l"/>
              <a:pathLst>
                <a:path h="176957" w="861748">
                  <a:moveTo>
                    <a:pt x="88479" y="0"/>
                  </a:moveTo>
                  <a:lnTo>
                    <a:pt x="773269" y="0"/>
                  </a:lnTo>
                  <a:cubicBezTo>
                    <a:pt x="822135" y="0"/>
                    <a:pt x="861748" y="39613"/>
                    <a:pt x="861748" y="88479"/>
                  </a:cubicBezTo>
                  <a:lnTo>
                    <a:pt x="861748" y="88479"/>
                  </a:lnTo>
                  <a:cubicBezTo>
                    <a:pt x="861748" y="137344"/>
                    <a:pt x="822135" y="176957"/>
                    <a:pt x="773269" y="176957"/>
                  </a:cubicBezTo>
                  <a:lnTo>
                    <a:pt x="88479" y="176957"/>
                  </a:lnTo>
                  <a:cubicBezTo>
                    <a:pt x="39613" y="176957"/>
                    <a:pt x="0" y="137344"/>
                    <a:pt x="0" y="88479"/>
                  </a:cubicBezTo>
                  <a:lnTo>
                    <a:pt x="0" y="88479"/>
                  </a:lnTo>
                  <a:cubicBezTo>
                    <a:pt x="0" y="39613"/>
                    <a:pt x="39613" y="0"/>
                    <a:pt x="88479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61748" cy="234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Input: 224x224x3 이미지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947732" y="8127988"/>
            <a:ext cx="4165892" cy="1050808"/>
            <a:chOff x="0" y="0"/>
            <a:chExt cx="1097190" cy="27675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97190" cy="276756"/>
            </a:xfrm>
            <a:custGeom>
              <a:avLst/>
              <a:gdLst/>
              <a:ahLst/>
              <a:cxnLst/>
              <a:rect r="r" b="b" t="t" l="l"/>
              <a:pathLst>
                <a:path h="276756" w="1097190">
                  <a:moveTo>
                    <a:pt x="94779" y="0"/>
                  </a:moveTo>
                  <a:lnTo>
                    <a:pt x="1002411" y="0"/>
                  </a:lnTo>
                  <a:cubicBezTo>
                    <a:pt x="1054756" y="0"/>
                    <a:pt x="1097190" y="42434"/>
                    <a:pt x="1097190" y="94779"/>
                  </a:cubicBezTo>
                  <a:lnTo>
                    <a:pt x="1097190" y="181977"/>
                  </a:lnTo>
                  <a:cubicBezTo>
                    <a:pt x="1097190" y="234322"/>
                    <a:pt x="1054756" y="276756"/>
                    <a:pt x="1002411" y="276756"/>
                  </a:cubicBezTo>
                  <a:lnTo>
                    <a:pt x="94779" y="276756"/>
                  </a:lnTo>
                  <a:cubicBezTo>
                    <a:pt x="42434" y="276756"/>
                    <a:pt x="0" y="234322"/>
                    <a:pt x="0" y="181977"/>
                  </a:cubicBezTo>
                  <a:lnTo>
                    <a:pt x="0" y="94779"/>
                  </a:lnTo>
                  <a:cubicBezTo>
                    <a:pt x="0" y="42434"/>
                    <a:pt x="42434" y="0"/>
                    <a:pt x="94779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097190" cy="333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Output: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Softmax (각 클래스에 대한 확률)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78494" y="6912230"/>
            <a:ext cx="8315470" cy="2431517"/>
            <a:chOff x="0" y="0"/>
            <a:chExt cx="2190083" cy="64039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190083" cy="640399"/>
            </a:xfrm>
            <a:custGeom>
              <a:avLst/>
              <a:gdLst/>
              <a:ahLst/>
              <a:cxnLst/>
              <a:rect r="r" b="b" t="t" l="l"/>
              <a:pathLst>
                <a:path h="640399" w="2190083">
                  <a:moveTo>
                    <a:pt x="47482" y="0"/>
                  </a:moveTo>
                  <a:lnTo>
                    <a:pt x="2142600" y="0"/>
                  </a:lnTo>
                  <a:cubicBezTo>
                    <a:pt x="2155194" y="0"/>
                    <a:pt x="2167271" y="5003"/>
                    <a:pt x="2176176" y="13907"/>
                  </a:cubicBezTo>
                  <a:cubicBezTo>
                    <a:pt x="2185080" y="22812"/>
                    <a:pt x="2190083" y="34889"/>
                    <a:pt x="2190083" y="47482"/>
                  </a:cubicBezTo>
                  <a:lnTo>
                    <a:pt x="2190083" y="592917"/>
                  </a:lnTo>
                  <a:cubicBezTo>
                    <a:pt x="2190083" y="619141"/>
                    <a:pt x="2168824" y="640399"/>
                    <a:pt x="2142600" y="640399"/>
                  </a:cubicBezTo>
                  <a:lnTo>
                    <a:pt x="47482" y="640399"/>
                  </a:lnTo>
                  <a:cubicBezTo>
                    <a:pt x="21259" y="640399"/>
                    <a:pt x="0" y="619141"/>
                    <a:pt x="0" y="592917"/>
                  </a:cubicBezTo>
                  <a:lnTo>
                    <a:pt x="0" y="47482"/>
                  </a:lnTo>
                  <a:cubicBezTo>
                    <a:pt x="0" y="21259"/>
                    <a:pt x="21259" y="0"/>
                    <a:pt x="47482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2190083" cy="697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Fully Connected Layers: (7x7x512 = 25088개의 뉴런)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flatten (평탄화)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FC (4096개의 뉴런) -&gt; ReLU -&gt; Dropout (과적합 방지)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FC (4096개의 뉴런) -&gt; ReLU -&gt; Dropout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FC (클래스 개수만큼 뉴런 출력, 예를 들어 ImageNet의 경우 1000개)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-&gt; Softmax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952159" y="2620827"/>
            <a:ext cx="4647106" cy="1631417"/>
            <a:chOff x="0" y="0"/>
            <a:chExt cx="1223929" cy="42967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23929" cy="429674"/>
            </a:xfrm>
            <a:custGeom>
              <a:avLst/>
              <a:gdLst/>
              <a:ahLst/>
              <a:cxnLst/>
              <a:rect r="r" b="b" t="t" l="l"/>
              <a:pathLst>
                <a:path h="429674" w="1223929">
                  <a:moveTo>
                    <a:pt x="84964" y="0"/>
                  </a:moveTo>
                  <a:lnTo>
                    <a:pt x="1138965" y="0"/>
                  </a:lnTo>
                  <a:cubicBezTo>
                    <a:pt x="1161499" y="0"/>
                    <a:pt x="1183110" y="8952"/>
                    <a:pt x="1199044" y="24885"/>
                  </a:cubicBezTo>
                  <a:cubicBezTo>
                    <a:pt x="1214978" y="40819"/>
                    <a:pt x="1223929" y="62430"/>
                    <a:pt x="1223929" y="84964"/>
                  </a:cubicBezTo>
                  <a:lnTo>
                    <a:pt x="1223929" y="344709"/>
                  </a:lnTo>
                  <a:cubicBezTo>
                    <a:pt x="1223929" y="367243"/>
                    <a:pt x="1214978" y="388854"/>
                    <a:pt x="1199044" y="404788"/>
                  </a:cubicBezTo>
                  <a:cubicBezTo>
                    <a:pt x="1183110" y="420722"/>
                    <a:pt x="1161499" y="429674"/>
                    <a:pt x="1138965" y="429674"/>
                  </a:cubicBezTo>
                  <a:lnTo>
                    <a:pt x="84964" y="429674"/>
                  </a:lnTo>
                  <a:cubicBezTo>
                    <a:pt x="38040" y="429674"/>
                    <a:pt x="0" y="391634"/>
                    <a:pt x="0" y="344709"/>
                  </a:cubicBezTo>
                  <a:lnTo>
                    <a:pt x="0" y="84964"/>
                  </a:lnTo>
                  <a:cubicBezTo>
                    <a:pt x="0" y="62430"/>
                    <a:pt x="8952" y="40819"/>
                    <a:pt x="24885" y="24885"/>
                  </a:cubicBezTo>
                  <a:cubicBezTo>
                    <a:pt x="40819" y="8952"/>
                    <a:pt x="62430" y="0"/>
                    <a:pt x="8496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1223929" cy="486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Block 2: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128개)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MaxPool (2x2 윈도우, 2x2 스트라이드)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출력: 56x56x128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78494" y="3623639"/>
            <a:ext cx="4647106" cy="2031467"/>
            <a:chOff x="0" y="0"/>
            <a:chExt cx="1223929" cy="53503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223929" cy="535037"/>
            </a:xfrm>
            <a:custGeom>
              <a:avLst/>
              <a:gdLst/>
              <a:ahLst/>
              <a:cxnLst/>
              <a:rect r="r" b="b" t="t" l="l"/>
              <a:pathLst>
                <a:path h="535037" w="1223929">
                  <a:moveTo>
                    <a:pt x="84964" y="0"/>
                  </a:moveTo>
                  <a:lnTo>
                    <a:pt x="1138965" y="0"/>
                  </a:lnTo>
                  <a:cubicBezTo>
                    <a:pt x="1161499" y="0"/>
                    <a:pt x="1183110" y="8952"/>
                    <a:pt x="1199044" y="24885"/>
                  </a:cubicBezTo>
                  <a:cubicBezTo>
                    <a:pt x="1214978" y="40819"/>
                    <a:pt x="1223929" y="62430"/>
                    <a:pt x="1223929" y="84964"/>
                  </a:cubicBezTo>
                  <a:lnTo>
                    <a:pt x="1223929" y="450072"/>
                  </a:lnTo>
                  <a:cubicBezTo>
                    <a:pt x="1223929" y="496997"/>
                    <a:pt x="1185889" y="535037"/>
                    <a:pt x="1138965" y="535037"/>
                  </a:cubicBezTo>
                  <a:lnTo>
                    <a:pt x="84964" y="535037"/>
                  </a:lnTo>
                  <a:cubicBezTo>
                    <a:pt x="62430" y="535037"/>
                    <a:pt x="40819" y="526085"/>
                    <a:pt x="24885" y="510151"/>
                  </a:cubicBezTo>
                  <a:cubicBezTo>
                    <a:pt x="8952" y="494217"/>
                    <a:pt x="0" y="472606"/>
                    <a:pt x="0" y="450072"/>
                  </a:cubicBezTo>
                  <a:lnTo>
                    <a:pt x="0" y="84964"/>
                  </a:lnTo>
                  <a:cubicBezTo>
                    <a:pt x="0" y="62430"/>
                    <a:pt x="8952" y="40819"/>
                    <a:pt x="24885" y="24885"/>
                  </a:cubicBezTo>
                  <a:cubicBezTo>
                    <a:pt x="40819" y="8952"/>
                    <a:pt x="62430" y="0"/>
                    <a:pt x="8496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1223929" cy="592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Block 3: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256개)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256개)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MaxPool (2x2 윈도우, 2x2 스트라이드)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출력: 28x28x256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6820447" y="4127767"/>
            <a:ext cx="4647106" cy="2031467"/>
            <a:chOff x="0" y="0"/>
            <a:chExt cx="1223929" cy="53503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223929" cy="535037"/>
            </a:xfrm>
            <a:custGeom>
              <a:avLst/>
              <a:gdLst/>
              <a:ahLst/>
              <a:cxnLst/>
              <a:rect r="r" b="b" t="t" l="l"/>
              <a:pathLst>
                <a:path h="535037" w="1223929">
                  <a:moveTo>
                    <a:pt x="84964" y="0"/>
                  </a:moveTo>
                  <a:lnTo>
                    <a:pt x="1138965" y="0"/>
                  </a:lnTo>
                  <a:cubicBezTo>
                    <a:pt x="1161499" y="0"/>
                    <a:pt x="1183110" y="8952"/>
                    <a:pt x="1199044" y="24885"/>
                  </a:cubicBezTo>
                  <a:cubicBezTo>
                    <a:pt x="1214978" y="40819"/>
                    <a:pt x="1223929" y="62430"/>
                    <a:pt x="1223929" y="84964"/>
                  </a:cubicBezTo>
                  <a:lnTo>
                    <a:pt x="1223929" y="450072"/>
                  </a:lnTo>
                  <a:cubicBezTo>
                    <a:pt x="1223929" y="496997"/>
                    <a:pt x="1185889" y="535037"/>
                    <a:pt x="1138965" y="535037"/>
                  </a:cubicBezTo>
                  <a:lnTo>
                    <a:pt x="84964" y="535037"/>
                  </a:lnTo>
                  <a:cubicBezTo>
                    <a:pt x="62430" y="535037"/>
                    <a:pt x="40819" y="526085"/>
                    <a:pt x="24885" y="510151"/>
                  </a:cubicBezTo>
                  <a:cubicBezTo>
                    <a:pt x="8952" y="494217"/>
                    <a:pt x="0" y="472606"/>
                    <a:pt x="0" y="450072"/>
                  </a:cubicBezTo>
                  <a:lnTo>
                    <a:pt x="0" y="84964"/>
                  </a:lnTo>
                  <a:cubicBezTo>
                    <a:pt x="0" y="62430"/>
                    <a:pt x="8952" y="40819"/>
                    <a:pt x="24885" y="24885"/>
                  </a:cubicBezTo>
                  <a:cubicBezTo>
                    <a:pt x="40819" y="8952"/>
                    <a:pt x="62430" y="0"/>
                    <a:pt x="8496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1223929" cy="592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Block 4: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512개)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512개)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MaxPool (2x2 윈도우, 2x2 스트라이드)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출력: 14x14x512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842888" y="5385718"/>
            <a:ext cx="4647106" cy="2031467"/>
            <a:chOff x="0" y="0"/>
            <a:chExt cx="1223929" cy="53503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223929" cy="535037"/>
            </a:xfrm>
            <a:custGeom>
              <a:avLst/>
              <a:gdLst/>
              <a:ahLst/>
              <a:cxnLst/>
              <a:rect r="r" b="b" t="t" l="l"/>
              <a:pathLst>
                <a:path h="535037" w="1223929">
                  <a:moveTo>
                    <a:pt x="84964" y="0"/>
                  </a:moveTo>
                  <a:lnTo>
                    <a:pt x="1138965" y="0"/>
                  </a:lnTo>
                  <a:cubicBezTo>
                    <a:pt x="1161499" y="0"/>
                    <a:pt x="1183110" y="8952"/>
                    <a:pt x="1199044" y="24885"/>
                  </a:cubicBezTo>
                  <a:cubicBezTo>
                    <a:pt x="1214978" y="40819"/>
                    <a:pt x="1223929" y="62430"/>
                    <a:pt x="1223929" y="84964"/>
                  </a:cubicBezTo>
                  <a:lnTo>
                    <a:pt x="1223929" y="450072"/>
                  </a:lnTo>
                  <a:cubicBezTo>
                    <a:pt x="1223929" y="496997"/>
                    <a:pt x="1185889" y="535037"/>
                    <a:pt x="1138965" y="535037"/>
                  </a:cubicBezTo>
                  <a:lnTo>
                    <a:pt x="84964" y="535037"/>
                  </a:lnTo>
                  <a:cubicBezTo>
                    <a:pt x="62430" y="535037"/>
                    <a:pt x="40819" y="526085"/>
                    <a:pt x="24885" y="510151"/>
                  </a:cubicBezTo>
                  <a:cubicBezTo>
                    <a:pt x="8952" y="494217"/>
                    <a:pt x="0" y="472606"/>
                    <a:pt x="0" y="450072"/>
                  </a:cubicBezTo>
                  <a:lnTo>
                    <a:pt x="0" y="84964"/>
                  </a:lnTo>
                  <a:cubicBezTo>
                    <a:pt x="0" y="62430"/>
                    <a:pt x="8952" y="40819"/>
                    <a:pt x="24885" y="24885"/>
                  </a:cubicBezTo>
                  <a:cubicBezTo>
                    <a:pt x="40819" y="8952"/>
                    <a:pt x="62430" y="0"/>
                    <a:pt x="8496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1223929" cy="592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Block 5: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512개)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512개)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MaxPool (2x2 윈도우, 2x2 스트라이드)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출력: 7x7x512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4650443" y="1824248"/>
            <a:ext cx="1171011" cy="4765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>
            <a:off x="11467553" y="5143500"/>
            <a:ext cx="2698888" cy="2422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9" id="59"/>
          <p:cNvSpPr/>
          <p:nvPr/>
        </p:nvSpPr>
        <p:spPr>
          <a:xfrm>
            <a:off x="6025600" y="4639373"/>
            <a:ext cx="794847" cy="5041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0" id="60"/>
          <p:cNvSpPr/>
          <p:nvPr/>
        </p:nvSpPr>
        <p:spPr>
          <a:xfrm flipH="true">
            <a:off x="3702047" y="3436535"/>
            <a:ext cx="8250112" cy="1871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1" id="61"/>
          <p:cNvSpPr/>
          <p:nvPr/>
        </p:nvSpPr>
        <p:spPr>
          <a:xfrm>
            <a:off x="10468561" y="2300777"/>
            <a:ext cx="3807151" cy="320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2" id="62"/>
          <p:cNvSpPr/>
          <p:nvPr/>
        </p:nvSpPr>
        <p:spPr>
          <a:xfrm flipH="true">
            <a:off x="5536229" y="6401452"/>
            <a:ext cx="6306659" cy="5107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3" id="63"/>
          <p:cNvSpPr/>
          <p:nvPr/>
        </p:nvSpPr>
        <p:spPr>
          <a:xfrm>
            <a:off x="9693965" y="8127988"/>
            <a:ext cx="1253767" cy="5254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68561" y="581524"/>
            <a:ext cx="5658352" cy="1127004"/>
            <a:chOff x="0" y="0"/>
            <a:chExt cx="1616026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21872"/>
            </a:xfrm>
            <a:custGeom>
              <a:avLst/>
              <a:gdLst/>
              <a:ahLst/>
              <a:cxnLst/>
              <a:rect r="r" b="b" t="t" l="l"/>
              <a:pathLst>
                <a:path h="321872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87667"/>
                  </a:lnTo>
                  <a:cubicBezTo>
                    <a:pt x="1616026" y="296739"/>
                    <a:pt x="1612422" y="305439"/>
                    <a:pt x="1606007" y="311854"/>
                  </a:cubicBezTo>
                  <a:cubicBezTo>
                    <a:pt x="1599592" y="318269"/>
                    <a:pt x="1590892" y="321872"/>
                    <a:pt x="1581820" y="321872"/>
                  </a:cubicBezTo>
                  <a:lnTo>
                    <a:pt x="34206" y="321872"/>
                  </a:lnTo>
                  <a:cubicBezTo>
                    <a:pt x="15314" y="321872"/>
                    <a:pt x="0" y="306558"/>
                    <a:pt x="0" y="287667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098425">
            <a:off x="-760152" y="-1882784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708543" y="890708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VGG 모델의 버전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673317" y="2703026"/>
            <a:ext cx="3179760" cy="749150"/>
            <a:chOff x="0" y="0"/>
            <a:chExt cx="837468" cy="19730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37468" cy="197307"/>
            </a:xfrm>
            <a:custGeom>
              <a:avLst/>
              <a:gdLst/>
              <a:ahLst/>
              <a:cxnLst/>
              <a:rect r="r" b="b" t="t" l="l"/>
              <a:pathLst>
                <a:path h="197307" w="837468">
                  <a:moveTo>
                    <a:pt x="98654" y="0"/>
                  </a:moveTo>
                  <a:lnTo>
                    <a:pt x="738814" y="0"/>
                  </a:lnTo>
                  <a:cubicBezTo>
                    <a:pt x="764979" y="0"/>
                    <a:pt x="790072" y="10394"/>
                    <a:pt x="808573" y="28895"/>
                  </a:cubicBezTo>
                  <a:cubicBezTo>
                    <a:pt x="827074" y="47396"/>
                    <a:pt x="837468" y="72489"/>
                    <a:pt x="837468" y="98654"/>
                  </a:cubicBezTo>
                  <a:lnTo>
                    <a:pt x="837468" y="98654"/>
                  </a:lnTo>
                  <a:cubicBezTo>
                    <a:pt x="837468" y="153138"/>
                    <a:pt x="793299" y="197307"/>
                    <a:pt x="738814" y="197307"/>
                  </a:cubicBezTo>
                  <a:lnTo>
                    <a:pt x="98654" y="197307"/>
                  </a:lnTo>
                  <a:cubicBezTo>
                    <a:pt x="72489" y="197307"/>
                    <a:pt x="47396" y="186913"/>
                    <a:pt x="28895" y="168412"/>
                  </a:cubicBezTo>
                  <a:cubicBezTo>
                    <a:pt x="10394" y="149911"/>
                    <a:pt x="0" y="124818"/>
                    <a:pt x="0" y="98654"/>
                  </a:cubicBezTo>
                  <a:lnTo>
                    <a:pt x="0" y="98654"/>
                  </a:lnTo>
                  <a:cubicBezTo>
                    <a:pt x="0" y="72489"/>
                    <a:pt x="10394" y="47396"/>
                    <a:pt x="28895" y="28895"/>
                  </a:cubicBezTo>
                  <a:cubicBezTo>
                    <a:pt x="47396" y="10394"/>
                    <a:pt x="72489" y="0"/>
                    <a:pt x="9865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37468" cy="254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VGG 11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555413" y="2703026"/>
            <a:ext cx="3289031" cy="683425"/>
            <a:chOff x="0" y="0"/>
            <a:chExt cx="866247" cy="17999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6247" cy="179997"/>
            </a:xfrm>
            <a:custGeom>
              <a:avLst/>
              <a:gdLst/>
              <a:ahLst/>
              <a:cxnLst/>
              <a:rect r="r" b="b" t="t" l="l"/>
              <a:pathLst>
                <a:path h="179997" w="866247">
                  <a:moveTo>
                    <a:pt x="89998" y="0"/>
                  </a:moveTo>
                  <a:lnTo>
                    <a:pt x="776248" y="0"/>
                  </a:lnTo>
                  <a:cubicBezTo>
                    <a:pt x="800117" y="0"/>
                    <a:pt x="823009" y="9482"/>
                    <a:pt x="839887" y="26360"/>
                  </a:cubicBezTo>
                  <a:cubicBezTo>
                    <a:pt x="856765" y="43238"/>
                    <a:pt x="866247" y="66129"/>
                    <a:pt x="866247" y="89998"/>
                  </a:cubicBezTo>
                  <a:lnTo>
                    <a:pt x="866247" y="89998"/>
                  </a:lnTo>
                  <a:cubicBezTo>
                    <a:pt x="866247" y="113867"/>
                    <a:pt x="856765" y="136759"/>
                    <a:pt x="839887" y="153637"/>
                  </a:cubicBezTo>
                  <a:cubicBezTo>
                    <a:pt x="823009" y="170515"/>
                    <a:pt x="800117" y="179997"/>
                    <a:pt x="776248" y="179997"/>
                  </a:cubicBezTo>
                  <a:lnTo>
                    <a:pt x="89998" y="179997"/>
                  </a:lnTo>
                  <a:cubicBezTo>
                    <a:pt x="66129" y="179997"/>
                    <a:pt x="43238" y="170515"/>
                    <a:pt x="26360" y="153637"/>
                  </a:cubicBezTo>
                  <a:cubicBezTo>
                    <a:pt x="9482" y="136759"/>
                    <a:pt x="0" y="113867"/>
                    <a:pt x="0" y="89998"/>
                  </a:cubicBezTo>
                  <a:lnTo>
                    <a:pt x="0" y="89998"/>
                  </a:lnTo>
                  <a:cubicBezTo>
                    <a:pt x="0" y="66129"/>
                    <a:pt x="9482" y="43238"/>
                    <a:pt x="26360" y="26360"/>
                  </a:cubicBezTo>
                  <a:cubicBezTo>
                    <a:pt x="43238" y="9482"/>
                    <a:pt x="66129" y="0"/>
                    <a:pt x="89998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66247" cy="23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VGG 13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495168" y="2703026"/>
            <a:ext cx="3289031" cy="683425"/>
            <a:chOff x="0" y="0"/>
            <a:chExt cx="866247" cy="17999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66247" cy="179997"/>
            </a:xfrm>
            <a:custGeom>
              <a:avLst/>
              <a:gdLst/>
              <a:ahLst/>
              <a:cxnLst/>
              <a:rect r="r" b="b" t="t" l="l"/>
              <a:pathLst>
                <a:path h="179997" w="866247">
                  <a:moveTo>
                    <a:pt x="89998" y="0"/>
                  </a:moveTo>
                  <a:lnTo>
                    <a:pt x="776248" y="0"/>
                  </a:lnTo>
                  <a:cubicBezTo>
                    <a:pt x="800117" y="0"/>
                    <a:pt x="823009" y="9482"/>
                    <a:pt x="839887" y="26360"/>
                  </a:cubicBezTo>
                  <a:cubicBezTo>
                    <a:pt x="856765" y="43238"/>
                    <a:pt x="866247" y="66129"/>
                    <a:pt x="866247" y="89998"/>
                  </a:cubicBezTo>
                  <a:lnTo>
                    <a:pt x="866247" y="89998"/>
                  </a:lnTo>
                  <a:cubicBezTo>
                    <a:pt x="866247" y="113867"/>
                    <a:pt x="856765" y="136759"/>
                    <a:pt x="839887" y="153637"/>
                  </a:cubicBezTo>
                  <a:cubicBezTo>
                    <a:pt x="823009" y="170515"/>
                    <a:pt x="800117" y="179997"/>
                    <a:pt x="776248" y="179997"/>
                  </a:cubicBezTo>
                  <a:lnTo>
                    <a:pt x="89998" y="179997"/>
                  </a:lnTo>
                  <a:cubicBezTo>
                    <a:pt x="66129" y="179997"/>
                    <a:pt x="43238" y="170515"/>
                    <a:pt x="26360" y="153637"/>
                  </a:cubicBezTo>
                  <a:cubicBezTo>
                    <a:pt x="9482" y="136759"/>
                    <a:pt x="0" y="113867"/>
                    <a:pt x="0" y="89998"/>
                  </a:cubicBezTo>
                  <a:lnTo>
                    <a:pt x="0" y="89998"/>
                  </a:lnTo>
                  <a:cubicBezTo>
                    <a:pt x="0" y="66129"/>
                    <a:pt x="9482" y="43238"/>
                    <a:pt x="26360" y="26360"/>
                  </a:cubicBezTo>
                  <a:cubicBezTo>
                    <a:pt x="43238" y="9482"/>
                    <a:pt x="66129" y="0"/>
                    <a:pt x="89998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66247" cy="23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VGG 16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380287" y="2703026"/>
            <a:ext cx="3289031" cy="683425"/>
            <a:chOff x="0" y="0"/>
            <a:chExt cx="866247" cy="17999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66247" cy="179997"/>
            </a:xfrm>
            <a:custGeom>
              <a:avLst/>
              <a:gdLst/>
              <a:ahLst/>
              <a:cxnLst/>
              <a:rect r="r" b="b" t="t" l="l"/>
              <a:pathLst>
                <a:path h="179997" w="866247">
                  <a:moveTo>
                    <a:pt x="89998" y="0"/>
                  </a:moveTo>
                  <a:lnTo>
                    <a:pt x="776248" y="0"/>
                  </a:lnTo>
                  <a:cubicBezTo>
                    <a:pt x="800117" y="0"/>
                    <a:pt x="823009" y="9482"/>
                    <a:pt x="839887" y="26360"/>
                  </a:cubicBezTo>
                  <a:cubicBezTo>
                    <a:pt x="856765" y="43238"/>
                    <a:pt x="866247" y="66129"/>
                    <a:pt x="866247" y="89998"/>
                  </a:cubicBezTo>
                  <a:lnTo>
                    <a:pt x="866247" y="89998"/>
                  </a:lnTo>
                  <a:cubicBezTo>
                    <a:pt x="866247" y="113867"/>
                    <a:pt x="856765" y="136759"/>
                    <a:pt x="839887" y="153637"/>
                  </a:cubicBezTo>
                  <a:cubicBezTo>
                    <a:pt x="823009" y="170515"/>
                    <a:pt x="800117" y="179997"/>
                    <a:pt x="776248" y="179997"/>
                  </a:cubicBezTo>
                  <a:lnTo>
                    <a:pt x="89998" y="179997"/>
                  </a:lnTo>
                  <a:cubicBezTo>
                    <a:pt x="66129" y="179997"/>
                    <a:pt x="43238" y="170515"/>
                    <a:pt x="26360" y="153637"/>
                  </a:cubicBezTo>
                  <a:cubicBezTo>
                    <a:pt x="9482" y="136759"/>
                    <a:pt x="0" y="113867"/>
                    <a:pt x="0" y="89998"/>
                  </a:cubicBezTo>
                  <a:lnTo>
                    <a:pt x="0" y="89998"/>
                  </a:lnTo>
                  <a:cubicBezTo>
                    <a:pt x="0" y="66129"/>
                    <a:pt x="9482" y="43238"/>
                    <a:pt x="26360" y="26360"/>
                  </a:cubicBezTo>
                  <a:cubicBezTo>
                    <a:pt x="43238" y="9482"/>
                    <a:pt x="66129" y="0"/>
                    <a:pt x="89998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66247" cy="237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VGG 19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5111145" y="7166685"/>
            <a:ext cx="8065709" cy="2091615"/>
            <a:chOff x="0" y="0"/>
            <a:chExt cx="2124302" cy="55087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124302" cy="550878"/>
            </a:xfrm>
            <a:custGeom>
              <a:avLst/>
              <a:gdLst/>
              <a:ahLst/>
              <a:cxnLst/>
              <a:rect r="r" b="b" t="t" l="l"/>
              <a:pathLst>
                <a:path h="550878" w="2124302">
                  <a:moveTo>
                    <a:pt x="48953" y="0"/>
                  </a:moveTo>
                  <a:lnTo>
                    <a:pt x="2075349" y="0"/>
                  </a:lnTo>
                  <a:cubicBezTo>
                    <a:pt x="2102385" y="0"/>
                    <a:pt x="2124302" y="21917"/>
                    <a:pt x="2124302" y="48953"/>
                  </a:cubicBezTo>
                  <a:lnTo>
                    <a:pt x="2124302" y="501925"/>
                  </a:lnTo>
                  <a:cubicBezTo>
                    <a:pt x="2124302" y="528961"/>
                    <a:pt x="2102385" y="550878"/>
                    <a:pt x="2075349" y="550878"/>
                  </a:cubicBezTo>
                  <a:lnTo>
                    <a:pt x="48953" y="550878"/>
                  </a:lnTo>
                  <a:cubicBezTo>
                    <a:pt x="35970" y="550878"/>
                    <a:pt x="23518" y="545721"/>
                    <a:pt x="14338" y="536540"/>
                  </a:cubicBezTo>
                  <a:cubicBezTo>
                    <a:pt x="5157" y="527360"/>
                    <a:pt x="0" y="514908"/>
                    <a:pt x="0" y="501925"/>
                  </a:cubicBezTo>
                  <a:lnTo>
                    <a:pt x="0" y="48953"/>
                  </a:lnTo>
                  <a:cubicBezTo>
                    <a:pt x="0" y="21917"/>
                    <a:pt x="21917" y="0"/>
                    <a:pt x="48953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2124302" cy="608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Fully Connected Layers: </a:t>
              </a: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(7x7x512 = 25088개의 뉴런)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flatten (평탄화)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FC (4096개의 뉴런) -&gt; ReLU -&gt; Dropout (과적합 방지)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FC (4096개의 뉴런) -&gt; ReLU -&gt; Dropout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FC (클래스 개수만큼 뉴런 출력) -&gt; Softmax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3093405" y="7416240"/>
            <a:ext cx="1633010" cy="1592506"/>
            <a:chOff x="0" y="0"/>
            <a:chExt cx="430093" cy="41942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30093" cy="419425"/>
            </a:xfrm>
            <a:custGeom>
              <a:avLst/>
              <a:gdLst/>
              <a:ahLst/>
              <a:cxnLst/>
              <a:rect r="r" b="b" t="t" l="l"/>
              <a:pathLst>
                <a:path h="419425" w="430093">
                  <a:moveTo>
                    <a:pt x="209713" y="0"/>
                  </a:moveTo>
                  <a:lnTo>
                    <a:pt x="220380" y="0"/>
                  </a:lnTo>
                  <a:cubicBezTo>
                    <a:pt x="276000" y="0"/>
                    <a:pt x="329341" y="22095"/>
                    <a:pt x="368670" y="61423"/>
                  </a:cubicBezTo>
                  <a:cubicBezTo>
                    <a:pt x="407998" y="100752"/>
                    <a:pt x="430093" y="154093"/>
                    <a:pt x="430093" y="209713"/>
                  </a:cubicBezTo>
                  <a:lnTo>
                    <a:pt x="430093" y="209713"/>
                  </a:lnTo>
                  <a:cubicBezTo>
                    <a:pt x="430093" y="325534"/>
                    <a:pt x="336202" y="419425"/>
                    <a:pt x="220380" y="419425"/>
                  </a:cubicBezTo>
                  <a:lnTo>
                    <a:pt x="209713" y="419425"/>
                  </a:lnTo>
                  <a:cubicBezTo>
                    <a:pt x="93892" y="419425"/>
                    <a:pt x="0" y="325534"/>
                    <a:pt x="0" y="209713"/>
                  </a:cubicBezTo>
                  <a:lnTo>
                    <a:pt x="0" y="209713"/>
                  </a:lnTo>
                  <a:cubicBezTo>
                    <a:pt x="0" y="93892"/>
                    <a:pt x="93892" y="0"/>
                    <a:pt x="209713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430093" cy="476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공통된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결합층의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학습층 3개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678764" y="1297336"/>
            <a:ext cx="6111044" cy="822383"/>
            <a:chOff x="0" y="0"/>
            <a:chExt cx="1745314" cy="23487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745314" cy="234873"/>
            </a:xfrm>
            <a:custGeom>
              <a:avLst/>
              <a:gdLst/>
              <a:ahLst/>
              <a:cxnLst/>
              <a:rect r="r" b="b" t="t" l="l"/>
              <a:pathLst>
                <a:path h="234873" w="1745314">
                  <a:moveTo>
                    <a:pt x="31672" y="0"/>
                  </a:moveTo>
                  <a:lnTo>
                    <a:pt x="1713642" y="0"/>
                  </a:lnTo>
                  <a:cubicBezTo>
                    <a:pt x="1722042" y="0"/>
                    <a:pt x="1730098" y="3337"/>
                    <a:pt x="1736038" y="9276"/>
                  </a:cubicBezTo>
                  <a:cubicBezTo>
                    <a:pt x="1741978" y="15216"/>
                    <a:pt x="1745314" y="23272"/>
                    <a:pt x="1745314" y="31672"/>
                  </a:cubicBezTo>
                  <a:lnTo>
                    <a:pt x="1745314" y="203201"/>
                  </a:lnTo>
                  <a:cubicBezTo>
                    <a:pt x="1745314" y="211601"/>
                    <a:pt x="1741978" y="219656"/>
                    <a:pt x="1736038" y="225596"/>
                  </a:cubicBezTo>
                  <a:cubicBezTo>
                    <a:pt x="1730098" y="231536"/>
                    <a:pt x="1722042" y="234873"/>
                    <a:pt x="1713642" y="234873"/>
                  </a:cubicBezTo>
                  <a:lnTo>
                    <a:pt x="31672" y="234873"/>
                  </a:lnTo>
                  <a:cubicBezTo>
                    <a:pt x="23272" y="234873"/>
                    <a:pt x="15216" y="231536"/>
                    <a:pt x="9276" y="225596"/>
                  </a:cubicBezTo>
                  <a:cubicBezTo>
                    <a:pt x="3337" y="219656"/>
                    <a:pt x="0" y="211601"/>
                    <a:pt x="0" y="203201"/>
                  </a:cubicBezTo>
                  <a:lnTo>
                    <a:pt x="0" y="31672"/>
                  </a:lnTo>
                  <a:cubicBezTo>
                    <a:pt x="0" y="23272"/>
                    <a:pt x="3337" y="15216"/>
                    <a:pt x="9276" y="9276"/>
                  </a:cubicBezTo>
                  <a:cubicBezTo>
                    <a:pt x="15216" y="3337"/>
                    <a:pt x="23272" y="0"/>
                    <a:pt x="31672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66675"/>
              <a:ext cx="1745314" cy="301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뒤의 숫자는 학습층의 개수를 나타냄!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73317" y="4565427"/>
            <a:ext cx="3179760" cy="1341755"/>
            <a:chOff x="0" y="0"/>
            <a:chExt cx="837468" cy="35338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37468" cy="353384"/>
            </a:xfrm>
            <a:custGeom>
              <a:avLst/>
              <a:gdLst/>
              <a:ahLst/>
              <a:cxnLst/>
              <a:rect r="r" b="b" t="t" l="l"/>
              <a:pathLst>
                <a:path h="353384" w="837468">
                  <a:moveTo>
                    <a:pt x="124172" y="0"/>
                  </a:moveTo>
                  <a:lnTo>
                    <a:pt x="713296" y="0"/>
                  </a:lnTo>
                  <a:cubicBezTo>
                    <a:pt x="746228" y="0"/>
                    <a:pt x="777812" y="13082"/>
                    <a:pt x="801099" y="36369"/>
                  </a:cubicBezTo>
                  <a:cubicBezTo>
                    <a:pt x="824385" y="59656"/>
                    <a:pt x="837468" y="91240"/>
                    <a:pt x="837468" y="124172"/>
                  </a:cubicBezTo>
                  <a:lnTo>
                    <a:pt x="837468" y="229212"/>
                  </a:lnTo>
                  <a:cubicBezTo>
                    <a:pt x="837468" y="262144"/>
                    <a:pt x="824385" y="293728"/>
                    <a:pt x="801099" y="317015"/>
                  </a:cubicBezTo>
                  <a:cubicBezTo>
                    <a:pt x="777812" y="340302"/>
                    <a:pt x="746228" y="353384"/>
                    <a:pt x="713296" y="353384"/>
                  </a:cubicBezTo>
                  <a:lnTo>
                    <a:pt x="124172" y="353384"/>
                  </a:lnTo>
                  <a:cubicBezTo>
                    <a:pt x="91240" y="353384"/>
                    <a:pt x="59656" y="340302"/>
                    <a:pt x="36369" y="317015"/>
                  </a:cubicBezTo>
                  <a:cubicBezTo>
                    <a:pt x="13082" y="293728"/>
                    <a:pt x="0" y="262144"/>
                    <a:pt x="0" y="229212"/>
                  </a:cubicBezTo>
                  <a:lnTo>
                    <a:pt x="0" y="124172"/>
                  </a:lnTo>
                  <a:cubicBezTo>
                    <a:pt x="0" y="91240"/>
                    <a:pt x="13082" y="59656"/>
                    <a:pt x="36369" y="36369"/>
                  </a:cubicBezTo>
                  <a:cubicBezTo>
                    <a:pt x="59656" y="13082"/>
                    <a:pt x="91240" y="0"/>
                    <a:pt x="124172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57150"/>
              <a:ext cx="837468" cy="41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Convolutional Layer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X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8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5610048" y="4565427"/>
            <a:ext cx="3179760" cy="1341755"/>
            <a:chOff x="0" y="0"/>
            <a:chExt cx="837468" cy="35338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37468" cy="353384"/>
            </a:xfrm>
            <a:custGeom>
              <a:avLst/>
              <a:gdLst/>
              <a:ahLst/>
              <a:cxnLst/>
              <a:rect r="r" b="b" t="t" l="l"/>
              <a:pathLst>
                <a:path h="353384" w="837468">
                  <a:moveTo>
                    <a:pt x="124172" y="0"/>
                  </a:moveTo>
                  <a:lnTo>
                    <a:pt x="713296" y="0"/>
                  </a:lnTo>
                  <a:cubicBezTo>
                    <a:pt x="746228" y="0"/>
                    <a:pt x="777812" y="13082"/>
                    <a:pt x="801099" y="36369"/>
                  </a:cubicBezTo>
                  <a:cubicBezTo>
                    <a:pt x="824385" y="59656"/>
                    <a:pt x="837468" y="91240"/>
                    <a:pt x="837468" y="124172"/>
                  </a:cubicBezTo>
                  <a:lnTo>
                    <a:pt x="837468" y="229212"/>
                  </a:lnTo>
                  <a:cubicBezTo>
                    <a:pt x="837468" y="262144"/>
                    <a:pt x="824385" y="293728"/>
                    <a:pt x="801099" y="317015"/>
                  </a:cubicBezTo>
                  <a:cubicBezTo>
                    <a:pt x="777812" y="340302"/>
                    <a:pt x="746228" y="353384"/>
                    <a:pt x="713296" y="353384"/>
                  </a:cubicBezTo>
                  <a:lnTo>
                    <a:pt x="124172" y="353384"/>
                  </a:lnTo>
                  <a:cubicBezTo>
                    <a:pt x="91240" y="353384"/>
                    <a:pt x="59656" y="340302"/>
                    <a:pt x="36369" y="317015"/>
                  </a:cubicBezTo>
                  <a:cubicBezTo>
                    <a:pt x="13082" y="293728"/>
                    <a:pt x="0" y="262144"/>
                    <a:pt x="0" y="229212"/>
                  </a:cubicBezTo>
                  <a:lnTo>
                    <a:pt x="0" y="124172"/>
                  </a:lnTo>
                  <a:cubicBezTo>
                    <a:pt x="0" y="91240"/>
                    <a:pt x="13082" y="59656"/>
                    <a:pt x="36369" y="36369"/>
                  </a:cubicBezTo>
                  <a:cubicBezTo>
                    <a:pt x="59656" y="13082"/>
                    <a:pt x="91240" y="0"/>
                    <a:pt x="124172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837468" cy="41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Convolutional Layer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X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1 0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549803" y="4565427"/>
            <a:ext cx="3179760" cy="1341755"/>
            <a:chOff x="0" y="0"/>
            <a:chExt cx="837468" cy="353384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37468" cy="353384"/>
            </a:xfrm>
            <a:custGeom>
              <a:avLst/>
              <a:gdLst/>
              <a:ahLst/>
              <a:cxnLst/>
              <a:rect r="r" b="b" t="t" l="l"/>
              <a:pathLst>
                <a:path h="353384" w="837468">
                  <a:moveTo>
                    <a:pt x="124172" y="0"/>
                  </a:moveTo>
                  <a:lnTo>
                    <a:pt x="713296" y="0"/>
                  </a:lnTo>
                  <a:cubicBezTo>
                    <a:pt x="746228" y="0"/>
                    <a:pt x="777812" y="13082"/>
                    <a:pt x="801099" y="36369"/>
                  </a:cubicBezTo>
                  <a:cubicBezTo>
                    <a:pt x="824385" y="59656"/>
                    <a:pt x="837468" y="91240"/>
                    <a:pt x="837468" y="124172"/>
                  </a:cubicBezTo>
                  <a:lnTo>
                    <a:pt x="837468" y="229212"/>
                  </a:lnTo>
                  <a:cubicBezTo>
                    <a:pt x="837468" y="262144"/>
                    <a:pt x="824385" y="293728"/>
                    <a:pt x="801099" y="317015"/>
                  </a:cubicBezTo>
                  <a:cubicBezTo>
                    <a:pt x="777812" y="340302"/>
                    <a:pt x="746228" y="353384"/>
                    <a:pt x="713296" y="353384"/>
                  </a:cubicBezTo>
                  <a:lnTo>
                    <a:pt x="124172" y="353384"/>
                  </a:lnTo>
                  <a:cubicBezTo>
                    <a:pt x="91240" y="353384"/>
                    <a:pt x="59656" y="340302"/>
                    <a:pt x="36369" y="317015"/>
                  </a:cubicBezTo>
                  <a:cubicBezTo>
                    <a:pt x="13082" y="293728"/>
                    <a:pt x="0" y="262144"/>
                    <a:pt x="0" y="229212"/>
                  </a:cubicBezTo>
                  <a:lnTo>
                    <a:pt x="0" y="124172"/>
                  </a:lnTo>
                  <a:cubicBezTo>
                    <a:pt x="0" y="91240"/>
                    <a:pt x="13082" y="59656"/>
                    <a:pt x="36369" y="36369"/>
                  </a:cubicBezTo>
                  <a:cubicBezTo>
                    <a:pt x="59656" y="13082"/>
                    <a:pt x="91240" y="0"/>
                    <a:pt x="124172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57150"/>
              <a:ext cx="837468" cy="41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Convolutional Layer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X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1 3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3434923" y="4565427"/>
            <a:ext cx="3179760" cy="1341755"/>
            <a:chOff x="0" y="0"/>
            <a:chExt cx="837468" cy="353384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37468" cy="353384"/>
            </a:xfrm>
            <a:custGeom>
              <a:avLst/>
              <a:gdLst/>
              <a:ahLst/>
              <a:cxnLst/>
              <a:rect r="r" b="b" t="t" l="l"/>
              <a:pathLst>
                <a:path h="353384" w="837468">
                  <a:moveTo>
                    <a:pt x="124172" y="0"/>
                  </a:moveTo>
                  <a:lnTo>
                    <a:pt x="713296" y="0"/>
                  </a:lnTo>
                  <a:cubicBezTo>
                    <a:pt x="746228" y="0"/>
                    <a:pt x="777812" y="13082"/>
                    <a:pt x="801099" y="36369"/>
                  </a:cubicBezTo>
                  <a:cubicBezTo>
                    <a:pt x="824385" y="59656"/>
                    <a:pt x="837468" y="91240"/>
                    <a:pt x="837468" y="124172"/>
                  </a:cubicBezTo>
                  <a:lnTo>
                    <a:pt x="837468" y="229212"/>
                  </a:lnTo>
                  <a:cubicBezTo>
                    <a:pt x="837468" y="262144"/>
                    <a:pt x="824385" y="293728"/>
                    <a:pt x="801099" y="317015"/>
                  </a:cubicBezTo>
                  <a:cubicBezTo>
                    <a:pt x="777812" y="340302"/>
                    <a:pt x="746228" y="353384"/>
                    <a:pt x="713296" y="353384"/>
                  </a:cubicBezTo>
                  <a:lnTo>
                    <a:pt x="124172" y="353384"/>
                  </a:lnTo>
                  <a:cubicBezTo>
                    <a:pt x="91240" y="353384"/>
                    <a:pt x="59656" y="340302"/>
                    <a:pt x="36369" y="317015"/>
                  </a:cubicBezTo>
                  <a:cubicBezTo>
                    <a:pt x="13082" y="293728"/>
                    <a:pt x="0" y="262144"/>
                    <a:pt x="0" y="229212"/>
                  </a:cubicBezTo>
                  <a:lnTo>
                    <a:pt x="0" y="124172"/>
                  </a:lnTo>
                  <a:cubicBezTo>
                    <a:pt x="0" y="91240"/>
                    <a:pt x="13082" y="59656"/>
                    <a:pt x="36369" y="36369"/>
                  </a:cubicBezTo>
                  <a:cubicBezTo>
                    <a:pt x="59656" y="13082"/>
                    <a:pt x="91240" y="0"/>
                    <a:pt x="124172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57150"/>
              <a:ext cx="837468" cy="41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Convolutional Layer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X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1 6</a:t>
              </a:r>
            </a:p>
          </p:txBody>
        </p:sp>
      </p:grpSp>
      <p:sp>
        <p:nvSpPr>
          <p:cNvPr name="AutoShape 66" id="66"/>
          <p:cNvSpPr/>
          <p:nvPr/>
        </p:nvSpPr>
        <p:spPr>
          <a:xfrm>
            <a:off x="7199928" y="3386451"/>
            <a:ext cx="0" cy="11789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flipH="true">
            <a:off x="11139683" y="3386451"/>
            <a:ext cx="0" cy="11789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>
            <a:off x="3263197" y="5907182"/>
            <a:ext cx="5810189" cy="13050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>
            <a:off x="15024803" y="3386451"/>
            <a:ext cx="0" cy="11789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>
            <a:off x="7199928" y="5907182"/>
            <a:ext cx="2005977" cy="11581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flipV="true">
            <a:off x="9251150" y="5907182"/>
            <a:ext cx="1888533" cy="125950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flipV="true">
            <a:off x="9122569" y="5907182"/>
            <a:ext cx="5902234" cy="13058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flipH="true">
            <a:off x="3263197" y="3452176"/>
            <a:ext cx="0" cy="11132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68561" y="581524"/>
            <a:ext cx="5658352" cy="1127004"/>
            <a:chOff x="0" y="0"/>
            <a:chExt cx="1616026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21872"/>
            </a:xfrm>
            <a:custGeom>
              <a:avLst/>
              <a:gdLst/>
              <a:ahLst/>
              <a:cxnLst/>
              <a:rect r="r" b="b" t="t" l="l"/>
              <a:pathLst>
                <a:path h="321872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87667"/>
                  </a:lnTo>
                  <a:cubicBezTo>
                    <a:pt x="1616026" y="296739"/>
                    <a:pt x="1612422" y="305439"/>
                    <a:pt x="1606007" y="311854"/>
                  </a:cubicBezTo>
                  <a:cubicBezTo>
                    <a:pt x="1599592" y="318269"/>
                    <a:pt x="1590892" y="321872"/>
                    <a:pt x="1581820" y="321872"/>
                  </a:cubicBezTo>
                  <a:lnTo>
                    <a:pt x="34206" y="321872"/>
                  </a:lnTo>
                  <a:cubicBezTo>
                    <a:pt x="15314" y="321872"/>
                    <a:pt x="0" y="306558"/>
                    <a:pt x="0" y="287667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098425">
            <a:off x="-760152" y="-1882784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5821455" y="1485069"/>
            <a:ext cx="4647106" cy="1631417"/>
            <a:chOff x="0" y="0"/>
            <a:chExt cx="1223929" cy="42967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23929" cy="429674"/>
            </a:xfrm>
            <a:custGeom>
              <a:avLst/>
              <a:gdLst/>
              <a:ahLst/>
              <a:cxnLst/>
              <a:rect r="r" b="b" t="t" l="l"/>
              <a:pathLst>
                <a:path h="429674" w="1223929">
                  <a:moveTo>
                    <a:pt x="84964" y="0"/>
                  </a:moveTo>
                  <a:lnTo>
                    <a:pt x="1138965" y="0"/>
                  </a:lnTo>
                  <a:cubicBezTo>
                    <a:pt x="1161499" y="0"/>
                    <a:pt x="1183110" y="8952"/>
                    <a:pt x="1199044" y="24885"/>
                  </a:cubicBezTo>
                  <a:cubicBezTo>
                    <a:pt x="1214978" y="40819"/>
                    <a:pt x="1223929" y="62430"/>
                    <a:pt x="1223929" y="84964"/>
                  </a:cubicBezTo>
                  <a:lnTo>
                    <a:pt x="1223929" y="344709"/>
                  </a:lnTo>
                  <a:cubicBezTo>
                    <a:pt x="1223929" y="367243"/>
                    <a:pt x="1214978" y="388854"/>
                    <a:pt x="1199044" y="404788"/>
                  </a:cubicBezTo>
                  <a:cubicBezTo>
                    <a:pt x="1183110" y="420722"/>
                    <a:pt x="1161499" y="429674"/>
                    <a:pt x="1138965" y="429674"/>
                  </a:cubicBezTo>
                  <a:lnTo>
                    <a:pt x="84964" y="429674"/>
                  </a:lnTo>
                  <a:cubicBezTo>
                    <a:pt x="38040" y="429674"/>
                    <a:pt x="0" y="391634"/>
                    <a:pt x="0" y="344709"/>
                  </a:cubicBezTo>
                  <a:lnTo>
                    <a:pt x="0" y="84964"/>
                  </a:lnTo>
                  <a:cubicBezTo>
                    <a:pt x="0" y="62430"/>
                    <a:pt x="8952" y="40819"/>
                    <a:pt x="24885" y="24885"/>
                  </a:cubicBezTo>
                  <a:cubicBezTo>
                    <a:pt x="40819" y="8952"/>
                    <a:pt x="62430" y="0"/>
                    <a:pt x="8496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223929" cy="486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Block 1: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64개)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MaxPool (2x2 윈도우, 2x2 스트라이드)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출력: 112x112x64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78494" y="1488305"/>
            <a:ext cx="3271949" cy="671885"/>
            <a:chOff x="0" y="0"/>
            <a:chExt cx="861748" cy="17695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61748" cy="176957"/>
            </a:xfrm>
            <a:custGeom>
              <a:avLst/>
              <a:gdLst/>
              <a:ahLst/>
              <a:cxnLst/>
              <a:rect r="r" b="b" t="t" l="l"/>
              <a:pathLst>
                <a:path h="176957" w="861748">
                  <a:moveTo>
                    <a:pt x="88479" y="0"/>
                  </a:moveTo>
                  <a:lnTo>
                    <a:pt x="773269" y="0"/>
                  </a:lnTo>
                  <a:cubicBezTo>
                    <a:pt x="822135" y="0"/>
                    <a:pt x="861748" y="39613"/>
                    <a:pt x="861748" y="88479"/>
                  </a:cubicBezTo>
                  <a:lnTo>
                    <a:pt x="861748" y="88479"/>
                  </a:lnTo>
                  <a:cubicBezTo>
                    <a:pt x="861748" y="137344"/>
                    <a:pt x="822135" y="176957"/>
                    <a:pt x="773269" y="176957"/>
                  </a:cubicBezTo>
                  <a:lnTo>
                    <a:pt x="88479" y="176957"/>
                  </a:lnTo>
                  <a:cubicBezTo>
                    <a:pt x="39613" y="176957"/>
                    <a:pt x="0" y="137344"/>
                    <a:pt x="0" y="88479"/>
                  </a:cubicBezTo>
                  <a:lnTo>
                    <a:pt x="0" y="88479"/>
                  </a:lnTo>
                  <a:cubicBezTo>
                    <a:pt x="0" y="39613"/>
                    <a:pt x="39613" y="0"/>
                    <a:pt x="88479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61748" cy="234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Input: 224x224x3 이미지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947732" y="8127988"/>
            <a:ext cx="4165892" cy="1050808"/>
            <a:chOff x="0" y="0"/>
            <a:chExt cx="1097190" cy="27675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97190" cy="276756"/>
            </a:xfrm>
            <a:custGeom>
              <a:avLst/>
              <a:gdLst/>
              <a:ahLst/>
              <a:cxnLst/>
              <a:rect r="r" b="b" t="t" l="l"/>
              <a:pathLst>
                <a:path h="276756" w="1097190">
                  <a:moveTo>
                    <a:pt x="94779" y="0"/>
                  </a:moveTo>
                  <a:lnTo>
                    <a:pt x="1002411" y="0"/>
                  </a:lnTo>
                  <a:cubicBezTo>
                    <a:pt x="1054756" y="0"/>
                    <a:pt x="1097190" y="42434"/>
                    <a:pt x="1097190" y="94779"/>
                  </a:cubicBezTo>
                  <a:lnTo>
                    <a:pt x="1097190" y="181977"/>
                  </a:lnTo>
                  <a:cubicBezTo>
                    <a:pt x="1097190" y="234322"/>
                    <a:pt x="1054756" y="276756"/>
                    <a:pt x="1002411" y="276756"/>
                  </a:cubicBezTo>
                  <a:lnTo>
                    <a:pt x="94779" y="276756"/>
                  </a:lnTo>
                  <a:cubicBezTo>
                    <a:pt x="42434" y="276756"/>
                    <a:pt x="0" y="234322"/>
                    <a:pt x="0" y="181977"/>
                  </a:cubicBezTo>
                  <a:lnTo>
                    <a:pt x="0" y="94779"/>
                  </a:lnTo>
                  <a:cubicBezTo>
                    <a:pt x="0" y="42434"/>
                    <a:pt x="42434" y="0"/>
                    <a:pt x="94779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097190" cy="333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Output: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Softmax (각 클래스에 대한 확률)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78494" y="6912230"/>
            <a:ext cx="8315470" cy="2431517"/>
            <a:chOff x="0" y="0"/>
            <a:chExt cx="2190083" cy="64039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190083" cy="640399"/>
            </a:xfrm>
            <a:custGeom>
              <a:avLst/>
              <a:gdLst/>
              <a:ahLst/>
              <a:cxnLst/>
              <a:rect r="r" b="b" t="t" l="l"/>
              <a:pathLst>
                <a:path h="640399" w="2190083">
                  <a:moveTo>
                    <a:pt x="47482" y="0"/>
                  </a:moveTo>
                  <a:lnTo>
                    <a:pt x="2142600" y="0"/>
                  </a:lnTo>
                  <a:cubicBezTo>
                    <a:pt x="2155194" y="0"/>
                    <a:pt x="2167271" y="5003"/>
                    <a:pt x="2176176" y="13907"/>
                  </a:cubicBezTo>
                  <a:cubicBezTo>
                    <a:pt x="2185080" y="22812"/>
                    <a:pt x="2190083" y="34889"/>
                    <a:pt x="2190083" y="47482"/>
                  </a:cubicBezTo>
                  <a:lnTo>
                    <a:pt x="2190083" y="592917"/>
                  </a:lnTo>
                  <a:cubicBezTo>
                    <a:pt x="2190083" y="619141"/>
                    <a:pt x="2168824" y="640399"/>
                    <a:pt x="2142600" y="640399"/>
                  </a:cubicBezTo>
                  <a:lnTo>
                    <a:pt x="47482" y="640399"/>
                  </a:lnTo>
                  <a:cubicBezTo>
                    <a:pt x="21259" y="640399"/>
                    <a:pt x="0" y="619141"/>
                    <a:pt x="0" y="592917"/>
                  </a:cubicBezTo>
                  <a:lnTo>
                    <a:pt x="0" y="47482"/>
                  </a:lnTo>
                  <a:cubicBezTo>
                    <a:pt x="0" y="21259"/>
                    <a:pt x="21259" y="0"/>
                    <a:pt x="47482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2190083" cy="697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Fully Connected Layers: (7x7x512 = 25088개의 뉴런)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flatten (평탄화)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FC (4096개의 뉴런) -&gt; ReLU -&gt; Dropout (과적합 방지)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FC (4096개의 뉴런) -&gt; ReLU -&gt; Dropout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FC (클래스 개수만큼 뉴런 출력, 예를 들어 ImageNet의 경우 1000개)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-&gt; Softmax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952159" y="2620827"/>
            <a:ext cx="4647106" cy="1631417"/>
            <a:chOff x="0" y="0"/>
            <a:chExt cx="1223929" cy="429674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223929" cy="429674"/>
            </a:xfrm>
            <a:custGeom>
              <a:avLst/>
              <a:gdLst/>
              <a:ahLst/>
              <a:cxnLst/>
              <a:rect r="r" b="b" t="t" l="l"/>
              <a:pathLst>
                <a:path h="429674" w="1223929">
                  <a:moveTo>
                    <a:pt x="84964" y="0"/>
                  </a:moveTo>
                  <a:lnTo>
                    <a:pt x="1138965" y="0"/>
                  </a:lnTo>
                  <a:cubicBezTo>
                    <a:pt x="1161499" y="0"/>
                    <a:pt x="1183110" y="8952"/>
                    <a:pt x="1199044" y="24885"/>
                  </a:cubicBezTo>
                  <a:cubicBezTo>
                    <a:pt x="1214978" y="40819"/>
                    <a:pt x="1223929" y="62430"/>
                    <a:pt x="1223929" y="84964"/>
                  </a:cubicBezTo>
                  <a:lnTo>
                    <a:pt x="1223929" y="344709"/>
                  </a:lnTo>
                  <a:cubicBezTo>
                    <a:pt x="1223929" y="367243"/>
                    <a:pt x="1214978" y="388854"/>
                    <a:pt x="1199044" y="404788"/>
                  </a:cubicBezTo>
                  <a:cubicBezTo>
                    <a:pt x="1183110" y="420722"/>
                    <a:pt x="1161499" y="429674"/>
                    <a:pt x="1138965" y="429674"/>
                  </a:cubicBezTo>
                  <a:lnTo>
                    <a:pt x="84964" y="429674"/>
                  </a:lnTo>
                  <a:cubicBezTo>
                    <a:pt x="38040" y="429674"/>
                    <a:pt x="0" y="391634"/>
                    <a:pt x="0" y="344709"/>
                  </a:cubicBezTo>
                  <a:lnTo>
                    <a:pt x="0" y="84964"/>
                  </a:lnTo>
                  <a:cubicBezTo>
                    <a:pt x="0" y="62430"/>
                    <a:pt x="8952" y="40819"/>
                    <a:pt x="24885" y="24885"/>
                  </a:cubicBezTo>
                  <a:cubicBezTo>
                    <a:pt x="40819" y="8952"/>
                    <a:pt x="62430" y="0"/>
                    <a:pt x="8496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1223929" cy="486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Block 2: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128개)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MaxPool (2x2 윈도우, 2x2 스트라이드)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출력: 56x56x128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78494" y="3623639"/>
            <a:ext cx="4647106" cy="2031467"/>
            <a:chOff x="0" y="0"/>
            <a:chExt cx="1223929" cy="53503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223929" cy="535037"/>
            </a:xfrm>
            <a:custGeom>
              <a:avLst/>
              <a:gdLst/>
              <a:ahLst/>
              <a:cxnLst/>
              <a:rect r="r" b="b" t="t" l="l"/>
              <a:pathLst>
                <a:path h="535037" w="1223929">
                  <a:moveTo>
                    <a:pt x="84964" y="0"/>
                  </a:moveTo>
                  <a:lnTo>
                    <a:pt x="1138965" y="0"/>
                  </a:lnTo>
                  <a:cubicBezTo>
                    <a:pt x="1161499" y="0"/>
                    <a:pt x="1183110" y="8952"/>
                    <a:pt x="1199044" y="24885"/>
                  </a:cubicBezTo>
                  <a:cubicBezTo>
                    <a:pt x="1214978" y="40819"/>
                    <a:pt x="1223929" y="62430"/>
                    <a:pt x="1223929" y="84964"/>
                  </a:cubicBezTo>
                  <a:lnTo>
                    <a:pt x="1223929" y="450072"/>
                  </a:lnTo>
                  <a:cubicBezTo>
                    <a:pt x="1223929" y="496997"/>
                    <a:pt x="1185889" y="535037"/>
                    <a:pt x="1138965" y="535037"/>
                  </a:cubicBezTo>
                  <a:lnTo>
                    <a:pt x="84964" y="535037"/>
                  </a:lnTo>
                  <a:cubicBezTo>
                    <a:pt x="62430" y="535037"/>
                    <a:pt x="40819" y="526085"/>
                    <a:pt x="24885" y="510151"/>
                  </a:cubicBezTo>
                  <a:cubicBezTo>
                    <a:pt x="8952" y="494217"/>
                    <a:pt x="0" y="472606"/>
                    <a:pt x="0" y="450072"/>
                  </a:cubicBezTo>
                  <a:lnTo>
                    <a:pt x="0" y="84964"/>
                  </a:lnTo>
                  <a:cubicBezTo>
                    <a:pt x="0" y="62430"/>
                    <a:pt x="8952" y="40819"/>
                    <a:pt x="24885" y="24885"/>
                  </a:cubicBezTo>
                  <a:cubicBezTo>
                    <a:pt x="40819" y="8952"/>
                    <a:pt x="62430" y="0"/>
                    <a:pt x="8496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1223929" cy="592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Block 3: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256개)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256개)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MaxPool (2x2 윈도우, 2x2 스트라이드)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출력: 28x28x256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820447" y="4127767"/>
            <a:ext cx="4647106" cy="2031467"/>
            <a:chOff x="0" y="0"/>
            <a:chExt cx="1223929" cy="53503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223929" cy="535037"/>
            </a:xfrm>
            <a:custGeom>
              <a:avLst/>
              <a:gdLst/>
              <a:ahLst/>
              <a:cxnLst/>
              <a:rect r="r" b="b" t="t" l="l"/>
              <a:pathLst>
                <a:path h="535037" w="1223929">
                  <a:moveTo>
                    <a:pt x="84964" y="0"/>
                  </a:moveTo>
                  <a:lnTo>
                    <a:pt x="1138965" y="0"/>
                  </a:lnTo>
                  <a:cubicBezTo>
                    <a:pt x="1161499" y="0"/>
                    <a:pt x="1183110" y="8952"/>
                    <a:pt x="1199044" y="24885"/>
                  </a:cubicBezTo>
                  <a:cubicBezTo>
                    <a:pt x="1214978" y="40819"/>
                    <a:pt x="1223929" y="62430"/>
                    <a:pt x="1223929" y="84964"/>
                  </a:cubicBezTo>
                  <a:lnTo>
                    <a:pt x="1223929" y="450072"/>
                  </a:lnTo>
                  <a:cubicBezTo>
                    <a:pt x="1223929" y="496997"/>
                    <a:pt x="1185889" y="535037"/>
                    <a:pt x="1138965" y="535037"/>
                  </a:cubicBezTo>
                  <a:lnTo>
                    <a:pt x="84964" y="535037"/>
                  </a:lnTo>
                  <a:cubicBezTo>
                    <a:pt x="62430" y="535037"/>
                    <a:pt x="40819" y="526085"/>
                    <a:pt x="24885" y="510151"/>
                  </a:cubicBezTo>
                  <a:cubicBezTo>
                    <a:pt x="8952" y="494217"/>
                    <a:pt x="0" y="472606"/>
                    <a:pt x="0" y="450072"/>
                  </a:cubicBezTo>
                  <a:lnTo>
                    <a:pt x="0" y="84964"/>
                  </a:lnTo>
                  <a:cubicBezTo>
                    <a:pt x="0" y="62430"/>
                    <a:pt x="8952" y="40819"/>
                    <a:pt x="24885" y="24885"/>
                  </a:cubicBezTo>
                  <a:cubicBezTo>
                    <a:pt x="40819" y="8952"/>
                    <a:pt x="62430" y="0"/>
                    <a:pt x="8496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1223929" cy="592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Block 4: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512개)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512개)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MaxPool (2x2 윈도우, 2x2 스트라이드)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출력: 14x14x512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1842888" y="5385718"/>
            <a:ext cx="4647106" cy="2031467"/>
            <a:chOff x="0" y="0"/>
            <a:chExt cx="1223929" cy="53503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223929" cy="535037"/>
            </a:xfrm>
            <a:custGeom>
              <a:avLst/>
              <a:gdLst/>
              <a:ahLst/>
              <a:cxnLst/>
              <a:rect r="r" b="b" t="t" l="l"/>
              <a:pathLst>
                <a:path h="535037" w="1223929">
                  <a:moveTo>
                    <a:pt x="84964" y="0"/>
                  </a:moveTo>
                  <a:lnTo>
                    <a:pt x="1138965" y="0"/>
                  </a:lnTo>
                  <a:cubicBezTo>
                    <a:pt x="1161499" y="0"/>
                    <a:pt x="1183110" y="8952"/>
                    <a:pt x="1199044" y="24885"/>
                  </a:cubicBezTo>
                  <a:cubicBezTo>
                    <a:pt x="1214978" y="40819"/>
                    <a:pt x="1223929" y="62430"/>
                    <a:pt x="1223929" y="84964"/>
                  </a:cubicBezTo>
                  <a:lnTo>
                    <a:pt x="1223929" y="450072"/>
                  </a:lnTo>
                  <a:cubicBezTo>
                    <a:pt x="1223929" y="496997"/>
                    <a:pt x="1185889" y="535037"/>
                    <a:pt x="1138965" y="535037"/>
                  </a:cubicBezTo>
                  <a:lnTo>
                    <a:pt x="84964" y="535037"/>
                  </a:lnTo>
                  <a:cubicBezTo>
                    <a:pt x="62430" y="535037"/>
                    <a:pt x="40819" y="526085"/>
                    <a:pt x="24885" y="510151"/>
                  </a:cubicBezTo>
                  <a:cubicBezTo>
                    <a:pt x="8952" y="494217"/>
                    <a:pt x="0" y="472606"/>
                    <a:pt x="0" y="450072"/>
                  </a:cubicBezTo>
                  <a:lnTo>
                    <a:pt x="0" y="84964"/>
                  </a:lnTo>
                  <a:cubicBezTo>
                    <a:pt x="0" y="62430"/>
                    <a:pt x="8952" y="40819"/>
                    <a:pt x="24885" y="24885"/>
                  </a:cubicBezTo>
                  <a:cubicBezTo>
                    <a:pt x="40819" y="8952"/>
                    <a:pt x="62430" y="0"/>
                    <a:pt x="8496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57150"/>
              <a:ext cx="1223929" cy="5921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Block 5: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512개)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(3x3 필터, 512개) -&gt; ReLU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MaxPool (2x2 윈도우, 2x2 스트라이드)</a:t>
              </a:r>
            </a:p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출력: 7x7x512</a:t>
              </a:r>
            </a:p>
          </p:txBody>
        </p:sp>
      </p:grpSp>
      <p:sp>
        <p:nvSpPr>
          <p:cNvPr name="AutoShape 56" id="56"/>
          <p:cNvSpPr/>
          <p:nvPr/>
        </p:nvSpPr>
        <p:spPr>
          <a:xfrm>
            <a:off x="4650443" y="1824248"/>
            <a:ext cx="1171011" cy="4765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7" id="57"/>
          <p:cNvSpPr/>
          <p:nvPr/>
        </p:nvSpPr>
        <p:spPr>
          <a:xfrm>
            <a:off x="11467553" y="5143500"/>
            <a:ext cx="2698888" cy="2422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>
            <a:off x="6025600" y="4639373"/>
            <a:ext cx="794847" cy="5041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9" id="59"/>
          <p:cNvSpPr/>
          <p:nvPr/>
        </p:nvSpPr>
        <p:spPr>
          <a:xfrm flipH="true">
            <a:off x="3702047" y="3436535"/>
            <a:ext cx="8250112" cy="1871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0" id="60"/>
          <p:cNvSpPr/>
          <p:nvPr/>
        </p:nvSpPr>
        <p:spPr>
          <a:xfrm>
            <a:off x="10468561" y="2300777"/>
            <a:ext cx="3807151" cy="320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1" id="61"/>
          <p:cNvSpPr/>
          <p:nvPr/>
        </p:nvSpPr>
        <p:spPr>
          <a:xfrm flipH="true">
            <a:off x="5536229" y="6401452"/>
            <a:ext cx="6306659" cy="5107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2" id="62"/>
          <p:cNvSpPr/>
          <p:nvPr/>
        </p:nvSpPr>
        <p:spPr>
          <a:xfrm>
            <a:off x="9693965" y="8127988"/>
            <a:ext cx="1253767" cy="5254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3" id="63"/>
          <p:cNvGrpSpPr/>
          <p:nvPr/>
        </p:nvGrpSpPr>
        <p:grpSpPr>
          <a:xfrm rot="0">
            <a:off x="5892250" y="1786148"/>
            <a:ext cx="1335780" cy="612167"/>
            <a:chOff x="0" y="0"/>
            <a:chExt cx="667869" cy="306074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667869" cy="306074"/>
            </a:xfrm>
            <a:custGeom>
              <a:avLst/>
              <a:gdLst/>
              <a:ahLst/>
              <a:cxnLst/>
              <a:rect r="r" b="b" t="t" l="l"/>
              <a:pathLst>
                <a:path h="306074" w="667869">
                  <a:moveTo>
                    <a:pt x="333935" y="0"/>
                  </a:moveTo>
                  <a:cubicBezTo>
                    <a:pt x="149508" y="0"/>
                    <a:pt x="0" y="68517"/>
                    <a:pt x="0" y="153037"/>
                  </a:cubicBezTo>
                  <a:cubicBezTo>
                    <a:pt x="0" y="237557"/>
                    <a:pt x="149508" y="306074"/>
                    <a:pt x="333935" y="306074"/>
                  </a:cubicBezTo>
                  <a:cubicBezTo>
                    <a:pt x="518362" y="306074"/>
                    <a:pt x="667869" y="237557"/>
                    <a:pt x="667869" y="153037"/>
                  </a:cubicBezTo>
                  <a:cubicBezTo>
                    <a:pt x="667869" y="68517"/>
                    <a:pt x="518362" y="0"/>
                    <a:pt x="3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62613" y="-28456"/>
              <a:ext cx="542644" cy="3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10708543" y="890708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VGG11 모델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11952159" y="2910093"/>
            <a:ext cx="1335780" cy="612167"/>
            <a:chOff x="0" y="0"/>
            <a:chExt cx="667869" cy="306074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67869" cy="306074"/>
            </a:xfrm>
            <a:custGeom>
              <a:avLst/>
              <a:gdLst/>
              <a:ahLst/>
              <a:cxnLst/>
              <a:rect r="r" b="b" t="t" l="l"/>
              <a:pathLst>
                <a:path h="306074" w="667869">
                  <a:moveTo>
                    <a:pt x="333935" y="0"/>
                  </a:moveTo>
                  <a:cubicBezTo>
                    <a:pt x="149508" y="0"/>
                    <a:pt x="0" y="68517"/>
                    <a:pt x="0" y="153037"/>
                  </a:cubicBezTo>
                  <a:cubicBezTo>
                    <a:pt x="0" y="237557"/>
                    <a:pt x="149508" y="306074"/>
                    <a:pt x="333935" y="306074"/>
                  </a:cubicBezTo>
                  <a:cubicBezTo>
                    <a:pt x="518362" y="306074"/>
                    <a:pt x="667869" y="237557"/>
                    <a:pt x="667869" y="153037"/>
                  </a:cubicBezTo>
                  <a:cubicBezTo>
                    <a:pt x="667869" y="68517"/>
                    <a:pt x="518362" y="0"/>
                    <a:pt x="3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62613" y="-28456"/>
              <a:ext cx="542644" cy="3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378494" y="3946160"/>
            <a:ext cx="1335780" cy="612167"/>
            <a:chOff x="0" y="0"/>
            <a:chExt cx="667869" cy="306074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67869" cy="306074"/>
            </a:xfrm>
            <a:custGeom>
              <a:avLst/>
              <a:gdLst/>
              <a:ahLst/>
              <a:cxnLst/>
              <a:rect r="r" b="b" t="t" l="l"/>
              <a:pathLst>
                <a:path h="306074" w="667869">
                  <a:moveTo>
                    <a:pt x="333935" y="0"/>
                  </a:moveTo>
                  <a:cubicBezTo>
                    <a:pt x="149508" y="0"/>
                    <a:pt x="0" y="68517"/>
                    <a:pt x="0" y="153037"/>
                  </a:cubicBezTo>
                  <a:cubicBezTo>
                    <a:pt x="0" y="237557"/>
                    <a:pt x="149508" y="306074"/>
                    <a:pt x="333935" y="306074"/>
                  </a:cubicBezTo>
                  <a:cubicBezTo>
                    <a:pt x="518362" y="306074"/>
                    <a:pt x="667869" y="237557"/>
                    <a:pt x="667869" y="153037"/>
                  </a:cubicBezTo>
                  <a:cubicBezTo>
                    <a:pt x="667869" y="68517"/>
                    <a:pt x="518362" y="0"/>
                    <a:pt x="3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62613" y="-28456"/>
              <a:ext cx="542644" cy="3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368969" y="4357666"/>
            <a:ext cx="1335780" cy="612167"/>
            <a:chOff x="0" y="0"/>
            <a:chExt cx="667869" cy="306074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667869" cy="306074"/>
            </a:xfrm>
            <a:custGeom>
              <a:avLst/>
              <a:gdLst/>
              <a:ahLst/>
              <a:cxnLst/>
              <a:rect r="r" b="b" t="t" l="l"/>
              <a:pathLst>
                <a:path h="306074" w="667869">
                  <a:moveTo>
                    <a:pt x="333935" y="0"/>
                  </a:moveTo>
                  <a:cubicBezTo>
                    <a:pt x="149508" y="0"/>
                    <a:pt x="0" y="68517"/>
                    <a:pt x="0" y="153037"/>
                  </a:cubicBezTo>
                  <a:cubicBezTo>
                    <a:pt x="0" y="237557"/>
                    <a:pt x="149508" y="306074"/>
                    <a:pt x="333935" y="306074"/>
                  </a:cubicBezTo>
                  <a:cubicBezTo>
                    <a:pt x="518362" y="306074"/>
                    <a:pt x="667869" y="237557"/>
                    <a:pt x="667869" y="153037"/>
                  </a:cubicBezTo>
                  <a:cubicBezTo>
                    <a:pt x="667869" y="68517"/>
                    <a:pt x="518362" y="0"/>
                    <a:pt x="3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62613" y="-28456"/>
              <a:ext cx="542644" cy="3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6820447" y="4882596"/>
            <a:ext cx="1335780" cy="612167"/>
            <a:chOff x="0" y="0"/>
            <a:chExt cx="667869" cy="306074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667869" cy="306074"/>
            </a:xfrm>
            <a:custGeom>
              <a:avLst/>
              <a:gdLst/>
              <a:ahLst/>
              <a:cxnLst/>
              <a:rect r="r" b="b" t="t" l="l"/>
              <a:pathLst>
                <a:path h="306074" w="667869">
                  <a:moveTo>
                    <a:pt x="333935" y="0"/>
                  </a:moveTo>
                  <a:cubicBezTo>
                    <a:pt x="149508" y="0"/>
                    <a:pt x="0" y="68517"/>
                    <a:pt x="0" y="153037"/>
                  </a:cubicBezTo>
                  <a:cubicBezTo>
                    <a:pt x="0" y="237557"/>
                    <a:pt x="149508" y="306074"/>
                    <a:pt x="333935" y="306074"/>
                  </a:cubicBezTo>
                  <a:cubicBezTo>
                    <a:pt x="518362" y="306074"/>
                    <a:pt x="667869" y="237557"/>
                    <a:pt x="667869" y="153037"/>
                  </a:cubicBezTo>
                  <a:cubicBezTo>
                    <a:pt x="667869" y="68517"/>
                    <a:pt x="518362" y="0"/>
                    <a:pt x="3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62613" y="-28456"/>
              <a:ext cx="542644" cy="3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6820447" y="4405291"/>
            <a:ext cx="1335780" cy="612167"/>
            <a:chOff x="0" y="0"/>
            <a:chExt cx="667869" cy="306074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667869" cy="306074"/>
            </a:xfrm>
            <a:custGeom>
              <a:avLst/>
              <a:gdLst/>
              <a:ahLst/>
              <a:cxnLst/>
              <a:rect r="r" b="b" t="t" l="l"/>
              <a:pathLst>
                <a:path h="306074" w="667869">
                  <a:moveTo>
                    <a:pt x="333935" y="0"/>
                  </a:moveTo>
                  <a:cubicBezTo>
                    <a:pt x="149508" y="0"/>
                    <a:pt x="0" y="68517"/>
                    <a:pt x="0" y="153037"/>
                  </a:cubicBezTo>
                  <a:cubicBezTo>
                    <a:pt x="0" y="237557"/>
                    <a:pt x="149508" y="306074"/>
                    <a:pt x="333935" y="306074"/>
                  </a:cubicBezTo>
                  <a:cubicBezTo>
                    <a:pt x="518362" y="306074"/>
                    <a:pt x="667869" y="237557"/>
                    <a:pt x="667869" y="153037"/>
                  </a:cubicBezTo>
                  <a:cubicBezTo>
                    <a:pt x="667869" y="68517"/>
                    <a:pt x="518362" y="0"/>
                    <a:pt x="3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62613" y="-28456"/>
              <a:ext cx="542644" cy="3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1875959" y="6102083"/>
            <a:ext cx="1335780" cy="612167"/>
            <a:chOff x="0" y="0"/>
            <a:chExt cx="667869" cy="306074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667869" cy="306074"/>
            </a:xfrm>
            <a:custGeom>
              <a:avLst/>
              <a:gdLst/>
              <a:ahLst/>
              <a:cxnLst/>
              <a:rect r="r" b="b" t="t" l="l"/>
              <a:pathLst>
                <a:path h="306074" w="667869">
                  <a:moveTo>
                    <a:pt x="333935" y="0"/>
                  </a:moveTo>
                  <a:cubicBezTo>
                    <a:pt x="149508" y="0"/>
                    <a:pt x="0" y="68517"/>
                    <a:pt x="0" y="153037"/>
                  </a:cubicBezTo>
                  <a:cubicBezTo>
                    <a:pt x="0" y="237557"/>
                    <a:pt x="149508" y="306074"/>
                    <a:pt x="333935" y="306074"/>
                  </a:cubicBezTo>
                  <a:cubicBezTo>
                    <a:pt x="518362" y="306074"/>
                    <a:pt x="667869" y="237557"/>
                    <a:pt x="667869" y="153037"/>
                  </a:cubicBezTo>
                  <a:cubicBezTo>
                    <a:pt x="667869" y="68517"/>
                    <a:pt x="518362" y="0"/>
                    <a:pt x="3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62613" y="-28456"/>
              <a:ext cx="542644" cy="3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11885484" y="5664631"/>
            <a:ext cx="1335780" cy="612167"/>
            <a:chOff x="0" y="0"/>
            <a:chExt cx="667869" cy="306074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667869" cy="306074"/>
            </a:xfrm>
            <a:custGeom>
              <a:avLst/>
              <a:gdLst/>
              <a:ahLst/>
              <a:cxnLst/>
              <a:rect r="r" b="b" t="t" l="l"/>
              <a:pathLst>
                <a:path h="306074" w="667869">
                  <a:moveTo>
                    <a:pt x="333935" y="0"/>
                  </a:moveTo>
                  <a:cubicBezTo>
                    <a:pt x="149508" y="0"/>
                    <a:pt x="0" y="68517"/>
                    <a:pt x="0" y="153037"/>
                  </a:cubicBezTo>
                  <a:cubicBezTo>
                    <a:pt x="0" y="237557"/>
                    <a:pt x="149508" y="306074"/>
                    <a:pt x="333935" y="306074"/>
                  </a:cubicBezTo>
                  <a:cubicBezTo>
                    <a:pt x="518362" y="306074"/>
                    <a:pt x="667869" y="237557"/>
                    <a:pt x="667869" y="153037"/>
                  </a:cubicBezTo>
                  <a:cubicBezTo>
                    <a:pt x="667869" y="68517"/>
                    <a:pt x="518362" y="0"/>
                    <a:pt x="3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7" id="87"/>
            <p:cNvSpPr txBox="true"/>
            <p:nvPr/>
          </p:nvSpPr>
          <p:spPr>
            <a:xfrm>
              <a:off x="62613" y="-28456"/>
              <a:ext cx="542644" cy="3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1631064" y="7601546"/>
            <a:ext cx="1335780" cy="612167"/>
            <a:chOff x="0" y="0"/>
            <a:chExt cx="667869" cy="306074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667869" cy="306074"/>
            </a:xfrm>
            <a:custGeom>
              <a:avLst/>
              <a:gdLst/>
              <a:ahLst/>
              <a:cxnLst/>
              <a:rect r="r" b="b" t="t" l="l"/>
              <a:pathLst>
                <a:path h="306074" w="667869">
                  <a:moveTo>
                    <a:pt x="333935" y="0"/>
                  </a:moveTo>
                  <a:cubicBezTo>
                    <a:pt x="149508" y="0"/>
                    <a:pt x="0" y="68517"/>
                    <a:pt x="0" y="153037"/>
                  </a:cubicBezTo>
                  <a:cubicBezTo>
                    <a:pt x="0" y="237557"/>
                    <a:pt x="149508" y="306074"/>
                    <a:pt x="333935" y="306074"/>
                  </a:cubicBezTo>
                  <a:cubicBezTo>
                    <a:pt x="518362" y="306074"/>
                    <a:pt x="667869" y="237557"/>
                    <a:pt x="667869" y="153037"/>
                  </a:cubicBezTo>
                  <a:cubicBezTo>
                    <a:pt x="667869" y="68517"/>
                    <a:pt x="518362" y="0"/>
                    <a:pt x="3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0" id="90"/>
            <p:cNvSpPr txBox="true"/>
            <p:nvPr/>
          </p:nvSpPr>
          <p:spPr>
            <a:xfrm>
              <a:off x="62613" y="-28456"/>
              <a:ext cx="542644" cy="3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2529767" y="8022175"/>
            <a:ext cx="1335780" cy="612167"/>
            <a:chOff x="0" y="0"/>
            <a:chExt cx="667869" cy="306074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667869" cy="306074"/>
            </a:xfrm>
            <a:custGeom>
              <a:avLst/>
              <a:gdLst/>
              <a:ahLst/>
              <a:cxnLst/>
              <a:rect r="r" b="b" t="t" l="l"/>
              <a:pathLst>
                <a:path h="306074" w="667869">
                  <a:moveTo>
                    <a:pt x="333935" y="0"/>
                  </a:moveTo>
                  <a:cubicBezTo>
                    <a:pt x="149508" y="0"/>
                    <a:pt x="0" y="68517"/>
                    <a:pt x="0" y="153037"/>
                  </a:cubicBezTo>
                  <a:cubicBezTo>
                    <a:pt x="0" y="237557"/>
                    <a:pt x="149508" y="306074"/>
                    <a:pt x="333935" y="306074"/>
                  </a:cubicBezTo>
                  <a:cubicBezTo>
                    <a:pt x="518362" y="306074"/>
                    <a:pt x="667869" y="237557"/>
                    <a:pt x="667869" y="153037"/>
                  </a:cubicBezTo>
                  <a:cubicBezTo>
                    <a:pt x="667869" y="68517"/>
                    <a:pt x="518362" y="0"/>
                    <a:pt x="3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3" id="93"/>
            <p:cNvSpPr txBox="true"/>
            <p:nvPr/>
          </p:nvSpPr>
          <p:spPr>
            <a:xfrm>
              <a:off x="62613" y="-28456"/>
              <a:ext cx="542644" cy="3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1028700" y="8433279"/>
            <a:ext cx="1335780" cy="612167"/>
            <a:chOff x="0" y="0"/>
            <a:chExt cx="667869" cy="306074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667869" cy="306074"/>
            </a:xfrm>
            <a:custGeom>
              <a:avLst/>
              <a:gdLst/>
              <a:ahLst/>
              <a:cxnLst/>
              <a:rect r="r" b="b" t="t" l="l"/>
              <a:pathLst>
                <a:path h="306074" w="667869">
                  <a:moveTo>
                    <a:pt x="333935" y="0"/>
                  </a:moveTo>
                  <a:cubicBezTo>
                    <a:pt x="149508" y="0"/>
                    <a:pt x="0" y="68517"/>
                    <a:pt x="0" y="153037"/>
                  </a:cubicBezTo>
                  <a:cubicBezTo>
                    <a:pt x="0" y="237557"/>
                    <a:pt x="149508" y="306074"/>
                    <a:pt x="333935" y="306074"/>
                  </a:cubicBezTo>
                  <a:cubicBezTo>
                    <a:pt x="518362" y="306074"/>
                    <a:pt x="667869" y="237557"/>
                    <a:pt x="667869" y="153037"/>
                  </a:cubicBezTo>
                  <a:cubicBezTo>
                    <a:pt x="667869" y="68517"/>
                    <a:pt x="518362" y="0"/>
                    <a:pt x="3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6" id="96"/>
            <p:cNvSpPr txBox="true"/>
            <p:nvPr/>
          </p:nvSpPr>
          <p:spPr>
            <a:xfrm>
              <a:off x="62613" y="-28456"/>
              <a:ext cx="542644" cy="305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68561" y="581524"/>
            <a:ext cx="5658352" cy="1127004"/>
            <a:chOff x="0" y="0"/>
            <a:chExt cx="1616026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21872"/>
            </a:xfrm>
            <a:custGeom>
              <a:avLst/>
              <a:gdLst/>
              <a:ahLst/>
              <a:cxnLst/>
              <a:rect r="r" b="b" t="t" l="l"/>
              <a:pathLst>
                <a:path h="321872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87667"/>
                  </a:lnTo>
                  <a:cubicBezTo>
                    <a:pt x="1616026" y="296739"/>
                    <a:pt x="1612422" y="305439"/>
                    <a:pt x="1606007" y="311854"/>
                  </a:cubicBezTo>
                  <a:cubicBezTo>
                    <a:pt x="1599592" y="318269"/>
                    <a:pt x="1590892" y="321872"/>
                    <a:pt x="1581820" y="321872"/>
                  </a:cubicBezTo>
                  <a:lnTo>
                    <a:pt x="34206" y="321872"/>
                  </a:lnTo>
                  <a:cubicBezTo>
                    <a:pt x="15314" y="321872"/>
                    <a:pt x="0" y="306558"/>
                    <a:pt x="0" y="287667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098425">
            <a:off x="-760152" y="-1882784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645999" y="4253859"/>
            <a:ext cx="3179760" cy="889641"/>
            <a:chOff x="0" y="0"/>
            <a:chExt cx="837468" cy="23430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37468" cy="234309"/>
            </a:xfrm>
            <a:custGeom>
              <a:avLst/>
              <a:gdLst/>
              <a:ahLst/>
              <a:cxnLst/>
              <a:rect r="r" b="b" t="t" l="l"/>
              <a:pathLst>
                <a:path h="234309" w="837468">
                  <a:moveTo>
                    <a:pt x="117154" y="0"/>
                  </a:moveTo>
                  <a:lnTo>
                    <a:pt x="720313" y="0"/>
                  </a:lnTo>
                  <a:cubicBezTo>
                    <a:pt x="751385" y="0"/>
                    <a:pt x="781183" y="12343"/>
                    <a:pt x="803154" y="34314"/>
                  </a:cubicBezTo>
                  <a:cubicBezTo>
                    <a:pt x="825125" y="56284"/>
                    <a:pt x="837468" y="86083"/>
                    <a:pt x="837468" y="117154"/>
                  </a:cubicBezTo>
                  <a:lnTo>
                    <a:pt x="837468" y="117154"/>
                  </a:lnTo>
                  <a:cubicBezTo>
                    <a:pt x="837468" y="181857"/>
                    <a:pt x="785016" y="234309"/>
                    <a:pt x="720313" y="234309"/>
                  </a:cubicBezTo>
                  <a:lnTo>
                    <a:pt x="117154" y="234309"/>
                  </a:lnTo>
                  <a:cubicBezTo>
                    <a:pt x="52452" y="234309"/>
                    <a:pt x="0" y="181857"/>
                    <a:pt x="0" y="117154"/>
                  </a:cubicBezTo>
                  <a:lnTo>
                    <a:pt x="0" y="117154"/>
                  </a:lnTo>
                  <a:cubicBezTo>
                    <a:pt x="0" y="52452"/>
                    <a:pt x="52452" y="0"/>
                    <a:pt x="11715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837468" cy="291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검증 손실 : 0.087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528095" y="4253859"/>
            <a:ext cx="3179760" cy="889641"/>
            <a:chOff x="0" y="0"/>
            <a:chExt cx="837468" cy="23430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37468" cy="234309"/>
            </a:xfrm>
            <a:custGeom>
              <a:avLst/>
              <a:gdLst/>
              <a:ahLst/>
              <a:cxnLst/>
              <a:rect r="r" b="b" t="t" l="l"/>
              <a:pathLst>
                <a:path h="234309" w="837468">
                  <a:moveTo>
                    <a:pt x="117154" y="0"/>
                  </a:moveTo>
                  <a:lnTo>
                    <a:pt x="720313" y="0"/>
                  </a:lnTo>
                  <a:cubicBezTo>
                    <a:pt x="751385" y="0"/>
                    <a:pt x="781183" y="12343"/>
                    <a:pt x="803154" y="34314"/>
                  </a:cubicBezTo>
                  <a:cubicBezTo>
                    <a:pt x="825125" y="56284"/>
                    <a:pt x="837468" y="86083"/>
                    <a:pt x="837468" y="117154"/>
                  </a:cubicBezTo>
                  <a:lnTo>
                    <a:pt x="837468" y="117154"/>
                  </a:lnTo>
                  <a:cubicBezTo>
                    <a:pt x="837468" y="181857"/>
                    <a:pt x="785016" y="234309"/>
                    <a:pt x="720313" y="234309"/>
                  </a:cubicBezTo>
                  <a:lnTo>
                    <a:pt x="117154" y="234309"/>
                  </a:lnTo>
                  <a:cubicBezTo>
                    <a:pt x="52452" y="234309"/>
                    <a:pt x="0" y="181857"/>
                    <a:pt x="0" y="117154"/>
                  </a:cubicBezTo>
                  <a:lnTo>
                    <a:pt x="0" y="117154"/>
                  </a:lnTo>
                  <a:cubicBezTo>
                    <a:pt x="0" y="52452"/>
                    <a:pt x="52452" y="0"/>
                    <a:pt x="11715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37468" cy="291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검증 손실 : 0.623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467850" y="4253859"/>
            <a:ext cx="3179760" cy="889641"/>
            <a:chOff x="0" y="0"/>
            <a:chExt cx="837468" cy="23430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37468" cy="234309"/>
            </a:xfrm>
            <a:custGeom>
              <a:avLst/>
              <a:gdLst/>
              <a:ahLst/>
              <a:cxnLst/>
              <a:rect r="r" b="b" t="t" l="l"/>
              <a:pathLst>
                <a:path h="234309" w="837468">
                  <a:moveTo>
                    <a:pt x="117154" y="0"/>
                  </a:moveTo>
                  <a:lnTo>
                    <a:pt x="720313" y="0"/>
                  </a:lnTo>
                  <a:cubicBezTo>
                    <a:pt x="751385" y="0"/>
                    <a:pt x="781183" y="12343"/>
                    <a:pt x="803154" y="34314"/>
                  </a:cubicBezTo>
                  <a:cubicBezTo>
                    <a:pt x="825125" y="56284"/>
                    <a:pt x="837468" y="86083"/>
                    <a:pt x="837468" y="117154"/>
                  </a:cubicBezTo>
                  <a:lnTo>
                    <a:pt x="837468" y="117154"/>
                  </a:lnTo>
                  <a:cubicBezTo>
                    <a:pt x="837468" y="181857"/>
                    <a:pt x="785016" y="234309"/>
                    <a:pt x="720313" y="234309"/>
                  </a:cubicBezTo>
                  <a:lnTo>
                    <a:pt x="117154" y="234309"/>
                  </a:lnTo>
                  <a:cubicBezTo>
                    <a:pt x="52452" y="234309"/>
                    <a:pt x="0" y="181857"/>
                    <a:pt x="0" y="117154"/>
                  </a:cubicBezTo>
                  <a:lnTo>
                    <a:pt x="0" y="117154"/>
                  </a:lnTo>
                  <a:cubicBezTo>
                    <a:pt x="0" y="52452"/>
                    <a:pt x="52452" y="0"/>
                    <a:pt x="11715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837468" cy="291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검증 손실 : 0.125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407605" y="4253859"/>
            <a:ext cx="3179760" cy="889641"/>
            <a:chOff x="0" y="0"/>
            <a:chExt cx="837468" cy="23430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37468" cy="234309"/>
            </a:xfrm>
            <a:custGeom>
              <a:avLst/>
              <a:gdLst/>
              <a:ahLst/>
              <a:cxnLst/>
              <a:rect r="r" b="b" t="t" l="l"/>
              <a:pathLst>
                <a:path h="234309" w="837468">
                  <a:moveTo>
                    <a:pt x="117154" y="0"/>
                  </a:moveTo>
                  <a:lnTo>
                    <a:pt x="720313" y="0"/>
                  </a:lnTo>
                  <a:cubicBezTo>
                    <a:pt x="751385" y="0"/>
                    <a:pt x="781183" y="12343"/>
                    <a:pt x="803154" y="34314"/>
                  </a:cubicBezTo>
                  <a:cubicBezTo>
                    <a:pt x="825125" y="56284"/>
                    <a:pt x="837468" y="86083"/>
                    <a:pt x="837468" y="117154"/>
                  </a:cubicBezTo>
                  <a:lnTo>
                    <a:pt x="837468" y="117154"/>
                  </a:lnTo>
                  <a:cubicBezTo>
                    <a:pt x="837468" y="181857"/>
                    <a:pt x="785016" y="234309"/>
                    <a:pt x="720313" y="234309"/>
                  </a:cubicBezTo>
                  <a:lnTo>
                    <a:pt x="117154" y="234309"/>
                  </a:lnTo>
                  <a:cubicBezTo>
                    <a:pt x="52452" y="234309"/>
                    <a:pt x="0" y="181857"/>
                    <a:pt x="0" y="117154"/>
                  </a:cubicBezTo>
                  <a:lnTo>
                    <a:pt x="0" y="117154"/>
                  </a:lnTo>
                  <a:cubicBezTo>
                    <a:pt x="0" y="52452"/>
                    <a:pt x="52452" y="0"/>
                    <a:pt x="11715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837468" cy="291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검증 손실 : 1.099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591364" y="5943600"/>
            <a:ext cx="3289031" cy="811590"/>
            <a:chOff x="0" y="0"/>
            <a:chExt cx="866247" cy="21375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66247" cy="213752"/>
            </a:xfrm>
            <a:custGeom>
              <a:avLst/>
              <a:gdLst/>
              <a:ahLst/>
              <a:cxnLst/>
              <a:rect r="r" b="b" t="t" l="l"/>
              <a:pathLst>
                <a:path h="213752" w="866247">
                  <a:moveTo>
                    <a:pt x="106876" y="0"/>
                  </a:moveTo>
                  <a:lnTo>
                    <a:pt x="759371" y="0"/>
                  </a:lnTo>
                  <a:cubicBezTo>
                    <a:pt x="818397" y="0"/>
                    <a:pt x="866247" y="47850"/>
                    <a:pt x="866247" y="106876"/>
                  </a:cubicBezTo>
                  <a:lnTo>
                    <a:pt x="866247" y="106876"/>
                  </a:lnTo>
                  <a:cubicBezTo>
                    <a:pt x="866247" y="135221"/>
                    <a:pt x="854987" y="162406"/>
                    <a:pt x="834944" y="182449"/>
                  </a:cubicBezTo>
                  <a:cubicBezTo>
                    <a:pt x="814900" y="202492"/>
                    <a:pt x="787716" y="213752"/>
                    <a:pt x="759371" y="213752"/>
                  </a:cubicBezTo>
                  <a:lnTo>
                    <a:pt x="106876" y="213752"/>
                  </a:lnTo>
                  <a:cubicBezTo>
                    <a:pt x="47850" y="213752"/>
                    <a:pt x="0" y="165902"/>
                    <a:pt x="0" y="106876"/>
                  </a:cubicBezTo>
                  <a:lnTo>
                    <a:pt x="0" y="106876"/>
                  </a:lnTo>
                  <a:cubicBezTo>
                    <a:pt x="0" y="47850"/>
                    <a:pt x="47850" y="0"/>
                    <a:pt x="106876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866247" cy="27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정확도 : 0.9792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5473460" y="5943600"/>
            <a:ext cx="3289031" cy="811590"/>
            <a:chOff x="0" y="0"/>
            <a:chExt cx="866247" cy="21375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66247" cy="213752"/>
            </a:xfrm>
            <a:custGeom>
              <a:avLst/>
              <a:gdLst/>
              <a:ahLst/>
              <a:cxnLst/>
              <a:rect r="r" b="b" t="t" l="l"/>
              <a:pathLst>
                <a:path h="213752" w="866247">
                  <a:moveTo>
                    <a:pt x="106876" y="0"/>
                  </a:moveTo>
                  <a:lnTo>
                    <a:pt x="759371" y="0"/>
                  </a:lnTo>
                  <a:cubicBezTo>
                    <a:pt x="818397" y="0"/>
                    <a:pt x="866247" y="47850"/>
                    <a:pt x="866247" y="106876"/>
                  </a:cubicBezTo>
                  <a:lnTo>
                    <a:pt x="866247" y="106876"/>
                  </a:lnTo>
                  <a:cubicBezTo>
                    <a:pt x="866247" y="135221"/>
                    <a:pt x="854987" y="162406"/>
                    <a:pt x="834944" y="182449"/>
                  </a:cubicBezTo>
                  <a:cubicBezTo>
                    <a:pt x="814900" y="202492"/>
                    <a:pt x="787716" y="213752"/>
                    <a:pt x="759371" y="213752"/>
                  </a:cubicBezTo>
                  <a:lnTo>
                    <a:pt x="106876" y="213752"/>
                  </a:lnTo>
                  <a:cubicBezTo>
                    <a:pt x="47850" y="213752"/>
                    <a:pt x="0" y="165902"/>
                    <a:pt x="0" y="106876"/>
                  </a:cubicBezTo>
                  <a:lnTo>
                    <a:pt x="0" y="106876"/>
                  </a:lnTo>
                  <a:cubicBezTo>
                    <a:pt x="0" y="47850"/>
                    <a:pt x="47850" y="0"/>
                    <a:pt x="106876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866247" cy="27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정확도 : 0.75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413215" y="5943600"/>
            <a:ext cx="3289031" cy="811590"/>
            <a:chOff x="0" y="0"/>
            <a:chExt cx="866247" cy="21375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6247" cy="213752"/>
            </a:xfrm>
            <a:custGeom>
              <a:avLst/>
              <a:gdLst/>
              <a:ahLst/>
              <a:cxnLst/>
              <a:rect r="r" b="b" t="t" l="l"/>
              <a:pathLst>
                <a:path h="213752" w="866247">
                  <a:moveTo>
                    <a:pt x="106876" y="0"/>
                  </a:moveTo>
                  <a:lnTo>
                    <a:pt x="759371" y="0"/>
                  </a:lnTo>
                  <a:cubicBezTo>
                    <a:pt x="818397" y="0"/>
                    <a:pt x="866247" y="47850"/>
                    <a:pt x="866247" y="106876"/>
                  </a:cubicBezTo>
                  <a:lnTo>
                    <a:pt x="866247" y="106876"/>
                  </a:lnTo>
                  <a:cubicBezTo>
                    <a:pt x="866247" y="135221"/>
                    <a:pt x="854987" y="162406"/>
                    <a:pt x="834944" y="182449"/>
                  </a:cubicBezTo>
                  <a:cubicBezTo>
                    <a:pt x="814900" y="202492"/>
                    <a:pt x="787716" y="213752"/>
                    <a:pt x="759371" y="213752"/>
                  </a:cubicBezTo>
                  <a:lnTo>
                    <a:pt x="106876" y="213752"/>
                  </a:lnTo>
                  <a:cubicBezTo>
                    <a:pt x="47850" y="213752"/>
                    <a:pt x="0" y="165902"/>
                    <a:pt x="0" y="106876"/>
                  </a:cubicBezTo>
                  <a:lnTo>
                    <a:pt x="0" y="106876"/>
                  </a:lnTo>
                  <a:cubicBezTo>
                    <a:pt x="0" y="47850"/>
                    <a:pt x="47850" y="0"/>
                    <a:pt x="106876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866247" cy="27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정확도 : 0.9792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3352970" y="5943600"/>
            <a:ext cx="3289031" cy="811590"/>
            <a:chOff x="0" y="0"/>
            <a:chExt cx="866247" cy="21375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66247" cy="213752"/>
            </a:xfrm>
            <a:custGeom>
              <a:avLst/>
              <a:gdLst/>
              <a:ahLst/>
              <a:cxnLst/>
              <a:rect r="r" b="b" t="t" l="l"/>
              <a:pathLst>
                <a:path h="213752" w="866247">
                  <a:moveTo>
                    <a:pt x="106876" y="0"/>
                  </a:moveTo>
                  <a:lnTo>
                    <a:pt x="759371" y="0"/>
                  </a:lnTo>
                  <a:cubicBezTo>
                    <a:pt x="818397" y="0"/>
                    <a:pt x="866247" y="47850"/>
                    <a:pt x="866247" y="106876"/>
                  </a:cubicBezTo>
                  <a:lnTo>
                    <a:pt x="866247" y="106876"/>
                  </a:lnTo>
                  <a:cubicBezTo>
                    <a:pt x="866247" y="135221"/>
                    <a:pt x="854987" y="162406"/>
                    <a:pt x="834944" y="182449"/>
                  </a:cubicBezTo>
                  <a:cubicBezTo>
                    <a:pt x="814900" y="202492"/>
                    <a:pt x="787716" y="213752"/>
                    <a:pt x="759371" y="213752"/>
                  </a:cubicBezTo>
                  <a:lnTo>
                    <a:pt x="106876" y="213752"/>
                  </a:lnTo>
                  <a:cubicBezTo>
                    <a:pt x="47850" y="213752"/>
                    <a:pt x="0" y="165902"/>
                    <a:pt x="0" y="106876"/>
                  </a:cubicBezTo>
                  <a:lnTo>
                    <a:pt x="0" y="106876"/>
                  </a:lnTo>
                  <a:cubicBezTo>
                    <a:pt x="0" y="47850"/>
                    <a:pt x="47850" y="0"/>
                    <a:pt x="106876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57150"/>
              <a:ext cx="866247" cy="27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정확도 : 0.3299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645999" y="2703026"/>
            <a:ext cx="3179760" cy="749150"/>
            <a:chOff x="0" y="0"/>
            <a:chExt cx="837468" cy="19730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37468" cy="197307"/>
            </a:xfrm>
            <a:custGeom>
              <a:avLst/>
              <a:gdLst/>
              <a:ahLst/>
              <a:cxnLst/>
              <a:rect r="r" b="b" t="t" l="l"/>
              <a:pathLst>
                <a:path h="197307" w="837468">
                  <a:moveTo>
                    <a:pt x="98654" y="0"/>
                  </a:moveTo>
                  <a:lnTo>
                    <a:pt x="738814" y="0"/>
                  </a:lnTo>
                  <a:cubicBezTo>
                    <a:pt x="764979" y="0"/>
                    <a:pt x="790072" y="10394"/>
                    <a:pt x="808573" y="28895"/>
                  </a:cubicBezTo>
                  <a:cubicBezTo>
                    <a:pt x="827074" y="47396"/>
                    <a:pt x="837468" y="72489"/>
                    <a:pt x="837468" y="98654"/>
                  </a:cubicBezTo>
                  <a:lnTo>
                    <a:pt x="837468" y="98654"/>
                  </a:lnTo>
                  <a:cubicBezTo>
                    <a:pt x="837468" y="153138"/>
                    <a:pt x="793299" y="197307"/>
                    <a:pt x="738814" y="197307"/>
                  </a:cubicBezTo>
                  <a:lnTo>
                    <a:pt x="98654" y="197307"/>
                  </a:lnTo>
                  <a:cubicBezTo>
                    <a:pt x="72489" y="197307"/>
                    <a:pt x="47396" y="186913"/>
                    <a:pt x="28895" y="168412"/>
                  </a:cubicBezTo>
                  <a:cubicBezTo>
                    <a:pt x="10394" y="149911"/>
                    <a:pt x="0" y="124818"/>
                    <a:pt x="0" y="98654"/>
                  </a:cubicBezTo>
                  <a:lnTo>
                    <a:pt x="0" y="98654"/>
                  </a:lnTo>
                  <a:cubicBezTo>
                    <a:pt x="0" y="72489"/>
                    <a:pt x="10394" y="47396"/>
                    <a:pt x="28895" y="28895"/>
                  </a:cubicBezTo>
                  <a:cubicBezTo>
                    <a:pt x="47396" y="10394"/>
                    <a:pt x="72489" y="0"/>
                    <a:pt x="9865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66675"/>
              <a:ext cx="837468" cy="26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VGG 11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5473460" y="2703026"/>
            <a:ext cx="3289031" cy="683425"/>
            <a:chOff x="0" y="0"/>
            <a:chExt cx="866247" cy="17999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66247" cy="179997"/>
            </a:xfrm>
            <a:custGeom>
              <a:avLst/>
              <a:gdLst/>
              <a:ahLst/>
              <a:cxnLst/>
              <a:rect r="r" b="b" t="t" l="l"/>
              <a:pathLst>
                <a:path h="179997" w="866247">
                  <a:moveTo>
                    <a:pt x="89998" y="0"/>
                  </a:moveTo>
                  <a:lnTo>
                    <a:pt x="776248" y="0"/>
                  </a:lnTo>
                  <a:cubicBezTo>
                    <a:pt x="800117" y="0"/>
                    <a:pt x="823009" y="9482"/>
                    <a:pt x="839887" y="26360"/>
                  </a:cubicBezTo>
                  <a:cubicBezTo>
                    <a:pt x="856765" y="43238"/>
                    <a:pt x="866247" y="66129"/>
                    <a:pt x="866247" y="89998"/>
                  </a:cubicBezTo>
                  <a:lnTo>
                    <a:pt x="866247" y="89998"/>
                  </a:lnTo>
                  <a:cubicBezTo>
                    <a:pt x="866247" y="113867"/>
                    <a:pt x="856765" y="136759"/>
                    <a:pt x="839887" y="153637"/>
                  </a:cubicBezTo>
                  <a:cubicBezTo>
                    <a:pt x="823009" y="170515"/>
                    <a:pt x="800117" y="179997"/>
                    <a:pt x="776248" y="179997"/>
                  </a:cubicBezTo>
                  <a:lnTo>
                    <a:pt x="89998" y="179997"/>
                  </a:lnTo>
                  <a:cubicBezTo>
                    <a:pt x="66129" y="179997"/>
                    <a:pt x="43238" y="170515"/>
                    <a:pt x="26360" y="153637"/>
                  </a:cubicBezTo>
                  <a:cubicBezTo>
                    <a:pt x="9482" y="136759"/>
                    <a:pt x="0" y="113867"/>
                    <a:pt x="0" y="89998"/>
                  </a:cubicBezTo>
                  <a:lnTo>
                    <a:pt x="0" y="89998"/>
                  </a:lnTo>
                  <a:cubicBezTo>
                    <a:pt x="0" y="66129"/>
                    <a:pt x="9482" y="43238"/>
                    <a:pt x="26360" y="26360"/>
                  </a:cubicBezTo>
                  <a:cubicBezTo>
                    <a:pt x="43238" y="9482"/>
                    <a:pt x="66129" y="0"/>
                    <a:pt x="89998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66675"/>
              <a:ext cx="866247" cy="246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VGG 13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9413215" y="2703026"/>
            <a:ext cx="3289031" cy="683425"/>
            <a:chOff x="0" y="0"/>
            <a:chExt cx="866247" cy="17999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6247" cy="179997"/>
            </a:xfrm>
            <a:custGeom>
              <a:avLst/>
              <a:gdLst/>
              <a:ahLst/>
              <a:cxnLst/>
              <a:rect r="r" b="b" t="t" l="l"/>
              <a:pathLst>
                <a:path h="179997" w="866247">
                  <a:moveTo>
                    <a:pt x="89998" y="0"/>
                  </a:moveTo>
                  <a:lnTo>
                    <a:pt x="776248" y="0"/>
                  </a:lnTo>
                  <a:cubicBezTo>
                    <a:pt x="800117" y="0"/>
                    <a:pt x="823009" y="9482"/>
                    <a:pt x="839887" y="26360"/>
                  </a:cubicBezTo>
                  <a:cubicBezTo>
                    <a:pt x="856765" y="43238"/>
                    <a:pt x="866247" y="66129"/>
                    <a:pt x="866247" y="89998"/>
                  </a:cubicBezTo>
                  <a:lnTo>
                    <a:pt x="866247" y="89998"/>
                  </a:lnTo>
                  <a:cubicBezTo>
                    <a:pt x="866247" y="113867"/>
                    <a:pt x="856765" y="136759"/>
                    <a:pt x="839887" y="153637"/>
                  </a:cubicBezTo>
                  <a:cubicBezTo>
                    <a:pt x="823009" y="170515"/>
                    <a:pt x="800117" y="179997"/>
                    <a:pt x="776248" y="179997"/>
                  </a:cubicBezTo>
                  <a:lnTo>
                    <a:pt x="89998" y="179997"/>
                  </a:lnTo>
                  <a:cubicBezTo>
                    <a:pt x="66129" y="179997"/>
                    <a:pt x="43238" y="170515"/>
                    <a:pt x="26360" y="153637"/>
                  </a:cubicBezTo>
                  <a:cubicBezTo>
                    <a:pt x="9482" y="136759"/>
                    <a:pt x="0" y="113867"/>
                    <a:pt x="0" y="89998"/>
                  </a:cubicBezTo>
                  <a:lnTo>
                    <a:pt x="0" y="89998"/>
                  </a:lnTo>
                  <a:cubicBezTo>
                    <a:pt x="0" y="66129"/>
                    <a:pt x="9482" y="43238"/>
                    <a:pt x="26360" y="26360"/>
                  </a:cubicBezTo>
                  <a:cubicBezTo>
                    <a:pt x="43238" y="9482"/>
                    <a:pt x="66129" y="0"/>
                    <a:pt x="89998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66675"/>
              <a:ext cx="866247" cy="246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VGG 16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3352970" y="2703026"/>
            <a:ext cx="3289031" cy="683425"/>
            <a:chOff x="0" y="0"/>
            <a:chExt cx="866247" cy="17999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66247" cy="179997"/>
            </a:xfrm>
            <a:custGeom>
              <a:avLst/>
              <a:gdLst/>
              <a:ahLst/>
              <a:cxnLst/>
              <a:rect r="r" b="b" t="t" l="l"/>
              <a:pathLst>
                <a:path h="179997" w="866247">
                  <a:moveTo>
                    <a:pt x="89998" y="0"/>
                  </a:moveTo>
                  <a:lnTo>
                    <a:pt x="776248" y="0"/>
                  </a:lnTo>
                  <a:cubicBezTo>
                    <a:pt x="800117" y="0"/>
                    <a:pt x="823009" y="9482"/>
                    <a:pt x="839887" y="26360"/>
                  </a:cubicBezTo>
                  <a:cubicBezTo>
                    <a:pt x="856765" y="43238"/>
                    <a:pt x="866247" y="66129"/>
                    <a:pt x="866247" y="89998"/>
                  </a:cubicBezTo>
                  <a:lnTo>
                    <a:pt x="866247" y="89998"/>
                  </a:lnTo>
                  <a:cubicBezTo>
                    <a:pt x="866247" y="113867"/>
                    <a:pt x="856765" y="136759"/>
                    <a:pt x="839887" y="153637"/>
                  </a:cubicBezTo>
                  <a:cubicBezTo>
                    <a:pt x="823009" y="170515"/>
                    <a:pt x="800117" y="179997"/>
                    <a:pt x="776248" y="179997"/>
                  </a:cubicBezTo>
                  <a:lnTo>
                    <a:pt x="89998" y="179997"/>
                  </a:lnTo>
                  <a:cubicBezTo>
                    <a:pt x="66129" y="179997"/>
                    <a:pt x="43238" y="170515"/>
                    <a:pt x="26360" y="153637"/>
                  </a:cubicBezTo>
                  <a:cubicBezTo>
                    <a:pt x="9482" y="136759"/>
                    <a:pt x="0" y="113867"/>
                    <a:pt x="0" y="89998"/>
                  </a:cubicBezTo>
                  <a:lnTo>
                    <a:pt x="0" y="89998"/>
                  </a:lnTo>
                  <a:cubicBezTo>
                    <a:pt x="0" y="66129"/>
                    <a:pt x="9482" y="43238"/>
                    <a:pt x="26360" y="26360"/>
                  </a:cubicBezTo>
                  <a:cubicBezTo>
                    <a:pt x="43238" y="9482"/>
                    <a:pt x="66129" y="0"/>
                    <a:pt x="89998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66675"/>
              <a:ext cx="866247" cy="246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VGG 19</a:t>
              </a: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10708543" y="890708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VGG 모델 성능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1279163" y="2445372"/>
            <a:ext cx="3913433" cy="4506616"/>
            <a:chOff x="0" y="0"/>
            <a:chExt cx="1030698" cy="1186928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030698" cy="1186928"/>
            </a:xfrm>
            <a:custGeom>
              <a:avLst/>
              <a:gdLst/>
              <a:ahLst/>
              <a:cxnLst/>
              <a:rect r="r" b="b" t="t" l="l"/>
              <a:pathLst>
                <a:path h="1186928" w="1030698">
                  <a:moveTo>
                    <a:pt x="100893" y="0"/>
                  </a:moveTo>
                  <a:lnTo>
                    <a:pt x="929805" y="0"/>
                  </a:lnTo>
                  <a:cubicBezTo>
                    <a:pt x="956564" y="0"/>
                    <a:pt x="982226" y="10630"/>
                    <a:pt x="1001148" y="29551"/>
                  </a:cubicBezTo>
                  <a:cubicBezTo>
                    <a:pt x="1020069" y="48472"/>
                    <a:pt x="1030698" y="74134"/>
                    <a:pt x="1030698" y="100893"/>
                  </a:cubicBezTo>
                  <a:lnTo>
                    <a:pt x="1030698" y="1086035"/>
                  </a:lnTo>
                  <a:cubicBezTo>
                    <a:pt x="1030698" y="1112793"/>
                    <a:pt x="1020069" y="1138456"/>
                    <a:pt x="1001148" y="1157377"/>
                  </a:cubicBezTo>
                  <a:cubicBezTo>
                    <a:pt x="982226" y="1176298"/>
                    <a:pt x="956564" y="1186928"/>
                    <a:pt x="929805" y="1186928"/>
                  </a:cubicBezTo>
                  <a:lnTo>
                    <a:pt x="100893" y="1186928"/>
                  </a:lnTo>
                  <a:cubicBezTo>
                    <a:pt x="74134" y="1186928"/>
                    <a:pt x="48472" y="1176298"/>
                    <a:pt x="29551" y="1157377"/>
                  </a:cubicBezTo>
                  <a:cubicBezTo>
                    <a:pt x="10630" y="1138456"/>
                    <a:pt x="0" y="1112793"/>
                    <a:pt x="0" y="1086035"/>
                  </a:cubicBezTo>
                  <a:lnTo>
                    <a:pt x="0" y="100893"/>
                  </a:lnTo>
                  <a:cubicBezTo>
                    <a:pt x="0" y="74134"/>
                    <a:pt x="10630" y="48472"/>
                    <a:pt x="29551" y="29551"/>
                  </a:cubicBezTo>
                  <a:cubicBezTo>
                    <a:pt x="48472" y="10630"/>
                    <a:pt x="74134" y="0"/>
                    <a:pt x="100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233DFF"/>
              </a:solidFill>
              <a:prstDash val="solid"/>
              <a:round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57150"/>
              <a:ext cx="1030698" cy="1244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AutoShape 72" id="72"/>
          <p:cNvSpPr/>
          <p:nvPr/>
        </p:nvSpPr>
        <p:spPr>
          <a:xfrm>
            <a:off x="2107674" y="4947916"/>
            <a:ext cx="2256412" cy="0"/>
          </a:xfrm>
          <a:prstGeom prst="line">
            <a:avLst/>
          </a:prstGeom>
          <a:ln cap="flat" w="47625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3" id="73"/>
          <p:cNvGrpSpPr/>
          <p:nvPr/>
        </p:nvGrpSpPr>
        <p:grpSpPr>
          <a:xfrm rot="0">
            <a:off x="9101014" y="2445372"/>
            <a:ext cx="3913433" cy="4506616"/>
            <a:chOff x="0" y="0"/>
            <a:chExt cx="5217911" cy="6008821"/>
          </a:xfrm>
        </p:grpSpPr>
        <p:grpSp>
          <p:nvGrpSpPr>
            <p:cNvPr name="Group 74" id="74"/>
            <p:cNvGrpSpPr/>
            <p:nvPr/>
          </p:nvGrpSpPr>
          <p:grpSpPr>
            <a:xfrm rot="0">
              <a:off x="0" y="0"/>
              <a:ext cx="5217911" cy="6008821"/>
              <a:chOff x="0" y="0"/>
              <a:chExt cx="1030698" cy="1186928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030698" cy="1186928"/>
              </a:xfrm>
              <a:custGeom>
                <a:avLst/>
                <a:gdLst/>
                <a:ahLst/>
                <a:cxnLst/>
                <a:rect r="r" b="b" t="t" l="l"/>
                <a:pathLst>
                  <a:path h="1186928" w="1030698">
                    <a:moveTo>
                      <a:pt x="100893" y="0"/>
                    </a:moveTo>
                    <a:lnTo>
                      <a:pt x="929805" y="0"/>
                    </a:lnTo>
                    <a:cubicBezTo>
                      <a:pt x="956564" y="0"/>
                      <a:pt x="982226" y="10630"/>
                      <a:pt x="1001148" y="29551"/>
                    </a:cubicBezTo>
                    <a:cubicBezTo>
                      <a:pt x="1020069" y="48472"/>
                      <a:pt x="1030698" y="74134"/>
                      <a:pt x="1030698" y="100893"/>
                    </a:cubicBezTo>
                    <a:lnTo>
                      <a:pt x="1030698" y="1086035"/>
                    </a:lnTo>
                    <a:cubicBezTo>
                      <a:pt x="1030698" y="1112793"/>
                      <a:pt x="1020069" y="1138456"/>
                      <a:pt x="1001148" y="1157377"/>
                    </a:cubicBezTo>
                    <a:cubicBezTo>
                      <a:pt x="982226" y="1176298"/>
                      <a:pt x="956564" y="1186928"/>
                      <a:pt x="929805" y="1186928"/>
                    </a:cubicBezTo>
                    <a:lnTo>
                      <a:pt x="100893" y="1186928"/>
                    </a:lnTo>
                    <a:cubicBezTo>
                      <a:pt x="74134" y="1186928"/>
                      <a:pt x="48472" y="1176298"/>
                      <a:pt x="29551" y="1157377"/>
                    </a:cubicBezTo>
                    <a:cubicBezTo>
                      <a:pt x="10630" y="1138456"/>
                      <a:pt x="0" y="1112793"/>
                      <a:pt x="0" y="1086035"/>
                    </a:cubicBezTo>
                    <a:lnTo>
                      <a:pt x="0" y="100893"/>
                    </a:lnTo>
                    <a:cubicBezTo>
                      <a:pt x="0" y="74134"/>
                      <a:pt x="10630" y="48472"/>
                      <a:pt x="29551" y="29551"/>
                    </a:cubicBezTo>
                    <a:cubicBezTo>
                      <a:pt x="48472" y="10630"/>
                      <a:pt x="74134" y="0"/>
                      <a:pt x="10089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rnd">
                <a:solidFill>
                  <a:srgbClr val="233DFF"/>
                </a:solidFill>
                <a:prstDash val="solid"/>
                <a:round/>
              </a:ln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57150"/>
                <a:ext cx="1030698" cy="12440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sp>
          <p:nvSpPr>
            <p:cNvPr name="AutoShape 77" id="77"/>
            <p:cNvSpPr/>
            <p:nvPr/>
          </p:nvSpPr>
          <p:spPr>
            <a:xfrm>
              <a:off x="1104681" y="3336725"/>
              <a:ext cx="3008549" cy="0"/>
            </a:xfrm>
            <a:prstGeom prst="line">
              <a:avLst/>
            </a:prstGeom>
            <a:ln cap="flat" w="635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3029954" y="1231604"/>
            <a:ext cx="12228091" cy="8009400"/>
          </a:xfrm>
          <a:custGeom>
            <a:avLst/>
            <a:gdLst/>
            <a:ahLst/>
            <a:cxnLst/>
            <a:rect r="r" b="b" t="t" l="l"/>
            <a:pathLst>
              <a:path h="8009400" w="12228091">
                <a:moveTo>
                  <a:pt x="0" y="0"/>
                </a:moveTo>
                <a:lnTo>
                  <a:pt x="12228092" y="0"/>
                </a:lnTo>
                <a:lnTo>
                  <a:pt x="12228092" y="8009400"/>
                </a:lnTo>
                <a:lnTo>
                  <a:pt x="0" y="800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0468561" y="581524"/>
            <a:ext cx="5658352" cy="1127004"/>
            <a:chOff x="0" y="0"/>
            <a:chExt cx="1616026" cy="3218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16026" cy="321872"/>
            </a:xfrm>
            <a:custGeom>
              <a:avLst/>
              <a:gdLst/>
              <a:ahLst/>
              <a:cxnLst/>
              <a:rect r="r" b="b" t="t" l="l"/>
              <a:pathLst>
                <a:path h="321872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87667"/>
                  </a:lnTo>
                  <a:cubicBezTo>
                    <a:pt x="1616026" y="296739"/>
                    <a:pt x="1612422" y="305439"/>
                    <a:pt x="1606007" y="311854"/>
                  </a:cubicBezTo>
                  <a:cubicBezTo>
                    <a:pt x="1599592" y="318269"/>
                    <a:pt x="1590892" y="321872"/>
                    <a:pt x="1581820" y="321872"/>
                  </a:cubicBezTo>
                  <a:lnTo>
                    <a:pt x="34206" y="321872"/>
                  </a:lnTo>
                  <a:cubicBezTo>
                    <a:pt x="15314" y="321872"/>
                    <a:pt x="0" y="306558"/>
                    <a:pt x="0" y="287667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616026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1098425">
            <a:off x="-760152" y="-1882784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708543" y="890708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WEB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68561" y="581524"/>
            <a:ext cx="5658352" cy="1127004"/>
            <a:chOff x="0" y="0"/>
            <a:chExt cx="1616026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21872"/>
            </a:xfrm>
            <a:custGeom>
              <a:avLst/>
              <a:gdLst/>
              <a:ahLst/>
              <a:cxnLst/>
              <a:rect r="r" b="b" t="t" l="l"/>
              <a:pathLst>
                <a:path h="321872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87667"/>
                  </a:lnTo>
                  <a:cubicBezTo>
                    <a:pt x="1616026" y="296739"/>
                    <a:pt x="1612422" y="305439"/>
                    <a:pt x="1606007" y="311854"/>
                  </a:cubicBezTo>
                  <a:cubicBezTo>
                    <a:pt x="1599592" y="318269"/>
                    <a:pt x="1590892" y="321872"/>
                    <a:pt x="1581820" y="321872"/>
                  </a:cubicBezTo>
                  <a:lnTo>
                    <a:pt x="34206" y="321872"/>
                  </a:lnTo>
                  <a:cubicBezTo>
                    <a:pt x="15314" y="321872"/>
                    <a:pt x="0" y="306558"/>
                    <a:pt x="0" y="287667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098425">
            <a:off x="-760152" y="-1882784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708543" y="890708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GRAD-CAM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3287520" y="3113473"/>
            <a:ext cx="11712959" cy="4060055"/>
          </a:xfrm>
          <a:custGeom>
            <a:avLst/>
            <a:gdLst/>
            <a:ahLst/>
            <a:cxnLst/>
            <a:rect r="r" b="b" t="t" l="l"/>
            <a:pathLst>
              <a:path h="4060055" w="11712959">
                <a:moveTo>
                  <a:pt x="0" y="0"/>
                </a:moveTo>
                <a:lnTo>
                  <a:pt x="11712960" y="0"/>
                </a:lnTo>
                <a:lnTo>
                  <a:pt x="11712960" y="4060054"/>
                </a:lnTo>
                <a:lnTo>
                  <a:pt x="0" y="4060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5" t="-78818" r="-2132" b="-18454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5118638" y="7783127"/>
            <a:ext cx="8050724" cy="768685"/>
            <a:chOff x="0" y="0"/>
            <a:chExt cx="2120355" cy="20245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20355" cy="202452"/>
            </a:xfrm>
            <a:custGeom>
              <a:avLst/>
              <a:gdLst/>
              <a:ahLst/>
              <a:cxnLst/>
              <a:rect r="r" b="b" t="t" l="l"/>
              <a:pathLst>
                <a:path h="202452" w="2120355">
                  <a:moveTo>
                    <a:pt x="49044" y="0"/>
                  </a:moveTo>
                  <a:lnTo>
                    <a:pt x="2071312" y="0"/>
                  </a:lnTo>
                  <a:cubicBezTo>
                    <a:pt x="2098398" y="0"/>
                    <a:pt x="2120355" y="21958"/>
                    <a:pt x="2120355" y="49044"/>
                  </a:cubicBezTo>
                  <a:lnTo>
                    <a:pt x="2120355" y="153408"/>
                  </a:lnTo>
                  <a:cubicBezTo>
                    <a:pt x="2120355" y="166416"/>
                    <a:pt x="2115188" y="178890"/>
                    <a:pt x="2105991" y="188088"/>
                  </a:cubicBezTo>
                  <a:cubicBezTo>
                    <a:pt x="2096793" y="197285"/>
                    <a:pt x="2084319" y="202452"/>
                    <a:pt x="2071312" y="202452"/>
                  </a:cubicBezTo>
                  <a:lnTo>
                    <a:pt x="49044" y="202452"/>
                  </a:lnTo>
                  <a:cubicBezTo>
                    <a:pt x="36037" y="202452"/>
                    <a:pt x="23562" y="197285"/>
                    <a:pt x="14365" y="188088"/>
                  </a:cubicBezTo>
                  <a:cubicBezTo>
                    <a:pt x="5167" y="178890"/>
                    <a:pt x="0" y="166416"/>
                    <a:pt x="0" y="153408"/>
                  </a:cubicBezTo>
                  <a:lnTo>
                    <a:pt x="0" y="49044"/>
                  </a:lnTo>
                  <a:cubicBezTo>
                    <a:pt x="0" y="36037"/>
                    <a:pt x="5167" y="23562"/>
                    <a:pt x="14365" y="14365"/>
                  </a:cubicBezTo>
                  <a:cubicBezTo>
                    <a:pt x="23562" y="5167"/>
                    <a:pt x="36037" y="0"/>
                    <a:pt x="4904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2120355" cy="269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왜 치타의 등과 뒷 배경에 많이 영향을 받았을까?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913741" y="1437827"/>
            <a:ext cx="7972673" cy="1065277"/>
            <a:chOff x="0" y="0"/>
            <a:chExt cx="2099799" cy="2805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099799" cy="280567"/>
            </a:xfrm>
            <a:custGeom>
              <a:avLst/>
              <a:gdLst/>
              <a:ahLst/>
              <a:cxnLst/>
              <a:rect r="r" b="b" t="t" l="l"/>
              <a:pathLst>
                <a:path h="280567" w="2099799">
                  <a:moveTo>
                    <a:pt x="49524" y="0"/>
                  </a:moveTo>
                  <a:lnTo>
                    <a:pt x="2050275" y="0"/>
                  </a:lnTo>
                  <a:cubicBezTo>
                    <a:pt x="2063410" y="0"/>
                    <a:pt x="2076006" y="5218"/>
                    <a:pt x="2085294" y="14505"/>
                  </a:cubicBezTo>
                  <a:cubicBezTo>
                    <a:pt x="2094581" y="23793"/>
                    <a:pt x="2099799" y="36389"/>
                    <a:pt x="2099799" y="49524"/>
                  </a:cubicBezTo>
                  <a:lnTo>
                    <a:pt x="2099799" y="231043"/>
                  </a:lnTo>
                  <a:cubicBezTo>
                    <a:pt x="2099799" y="258394"/>
                    <a:pt x="2077626" y="280567"/>
                    <a:pt x="2050275" y="280567"/>
                  </a:cubicBezTo>
                  <a:lnTo>
                    <a:pt x="49524" y="280567"/>
                  </a:lnTo>
                  <a:cubicBezTo>
                    <a:pt x="36389" y="280567"/>
                    <a:pt x="23793" y="275349"/>
                    <a:pt x="14505" y="266061"/>
                  </a:cubicBezTo>
                  <a:cubicBezTo>
                    <a:pt x="5218" y="256774"/>
                    <a:pt x="0" y="244177"/>
                    <a:pt x="0" y="231043"/>
                  </a:cubicBezTo>
                  <a:lnTo>
                    <a:pt x="0" y="49524"/>
                  </a:lnTo>
                  <a:cubicBezTo>
                    <a:pt x="0" y="36389"/>
                    <a:pt x="5218" y="23793"/>
                    <a:pt x="14505" y="14505"/>
                  </a:cubicBezTo>
                  <a:cubicBezTo>
                    <a:pt x="23793" y="5218"/>
                    <a:pt x="36389" y="0"/>
                    <a:pt x="49524" y="0"/>
                  </a:cubicBezTo>
                  <a:close/>
                </a:path>
              </a:pathLst>
            </a:custGeom>
            <a:solidFill>
              <a:srgbClr val="F1E7D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66675"/>
              <a:ext cx="2099799" cy="347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치타로 분류할 때 영향을 받은 구역을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마지막 Convolution을 통해 히트맵으로 표현해줌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68561" y="581524"/>
            <a:ext cx="5658352" cy="1127004"/>
            <a:chOff x="0" y="0"/>
            <a:chExt cx="1616026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21872"/>
            </a:xfrm>
            <a:custGeom>
              <a:avLst/>
              <a:gdLst/>
              <a:ahLst/>
              <a:cxnLst/>
              <a:rect r="r" b="b" t="t" l="l"/>
              <a:pathLst>
                <a:path h="321872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87667"/>
                  </a:lnTo>
                  <a:cubicBezTo>
                    <a:pt x="1616026" y="296739"/>
                    <a:pt x="1612422" y="305439"/>
                    <a:pt x="1606007" y="311854"/>
                  </a:cubicBezTo>
                  <a:cubicBezTo>
                    <a:pt x="1599592" y="318269"/>
                    <a:pt x="1590892" y="321872"/>
                    <a:pt x="1581820" y="321872"/>
                  </a:cubicBezTo>
                  <a:lnTo>
                    <a:pt x="34206" y="321872"/>
                  </a:lnTo>
                  <a:cubicBezTo>
                    <a:pt x="15314" y="321872"/>
                    <a:pt x="0" y="306558"/>
                    <a:pt x="0" y="287667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098425">
            <a:off x="-760152" y="-1882784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817812" y="1889891"/>
            <a:ext cx="6061417" cy="3684205"/>
          </a:xfrm>
          <a:custGeom>
            <a:avLst/>
            <a:gdLst/>
            <a:ahLst/>
            <a:cxnLst/>
            <a:rect r="r" b="b" t="t" l="l"/>
            <a:pathLst>
              <a:path h="3684205" w="6061417">
                <a:moveTo>
                  <a:pt x="0" y="0"/>
                </a:moveTo>
                <a:lnTo>
                  <a:pt x="6061416" y="0"/>
                </a:lnTo>
                <a:lnTo>
                  <a:pt x="6061416" y="3684204"/>
                </a:lnTo>
                <a:lnTo>
                  <a:pt x="0" y="3684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879228" y="1867031"/>
            <a:ext cx="6099026" cy="3707064"/>
          </a:xfrm>
          <a:custGeom>
            <a:avLst/>
            <a:gdLst/>
            <a:ahLst/>
            <a:cxnLst/>
            <a:rect r="r" b="b" t="t" l="l"/>
            <a:pathLst>
              <a:path h="3707064" w="6099026">
                <a:moveTo>
                  <a:pt x="0" y="0"/>
                </a:moveTo>
                <a:lnTo>
                  <a:pt x="6099027" y="0"/>
                </a:lnTo>
                <a:lnTo>
                  <a:pt x="6099027" y="3707064"/>
                </a:lnTo>
                <a:lnTo>
                  <a:pt x="0" y="37070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817812" y="5574095"/>
            <a:ext cx="6061417" cy="3684205"/>
          </a:xfrm>
          <a:custGeom>
            <a:avLst/>
            <a:gdLst/>
            <a:ahLst/>
            <a:cxnLst/>
            <a:rect r="r" b="b" t="t" l="l"/>
            <a:pathLst>
              <a:path h="3684205" w="6061417">
                <a:moveTo>
                  <a:pt x="0" y="0"/>
                </a:moveTo>
                <a:lnTo>
                  <a:pt x="6061416" y="0"/>
                </a:lnTo>
                <a:lnTo>
                  <a:pt x="6061416" y="3684205"/>
                </a:lnTo>
                <a:lnTo>
                  <a:pt x="0" y="3684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879228" y="5588745"/>
            <a:ext cx="6037314" cy="3669555"/>
          </a:xfrm>
          <a:custGeom>
            <a:avLst/>
            <a:gdLst/>
            <a:ahLst/>
            <a:cxnLst/>
            <a:rect r="r" b="b" t="t" l="l"/>
            <a:pathLst>
              <a:path h="3669555" w="6037314">
                <a:moveTo>
                  <a:pt x="0" y="0"/>
                </a:moveTo>
                <a:lnTo>
                  <a:pt x="6037314" y="0"/>
                </a:lnTo>
                <a:lnTo>
                  <a:pt x="6037314" y="3669555"/>
                </a:lnTo>
                <a:lnTo>
                  <a:pt x="0" y="36695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0708543" y="890708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GRAD-CAM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19430" y="-5423894"/>
            <a:ext cx="26526859" cy="19126890"/>
          </a:xfrm>
          <a:custGeom>
            <a:avLst/>
            <a:gdLst/>
            <a:ahLst/>
            <a:cxnLst/>
            <a:rect r="r" b="b" t="t" l="l"/>
            <a:pathLst>
              <a:path h="19126890" w="26526859">
                <a:moveTo>
                  <a:pt x="0" y="0"/>
                </a:moveTo>
                <a:lnTo>
                  <a:pt x="26526860" y="0"/>
                </a:lnTo>
                <a:lnTo>
                  <a:pt x="26526860" y="19126890"/>
                </a:lnTo>
                <a:lnTo>
                  <a:pt x="0" y="1912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882942" y="6307458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3" y="0"/>
                </a:moveTo>
                <a:lnTo>
                  <a:pt x="0" y="0"/>
                </a:lnTo>
                <a:lnTo>
                  <a:pt x="0" y="6166541"/>
                </a:lnTo>
                <a:lnTo>
                  <a:pt x="5480513" y="6166541"/>
                </a:lnTo>
                <a:lnTo>
                  <a:pt x="548051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597" y="8477968"/>
            <a:ext cx="7729753" cy="1441747"/>
            <a:chOff x="0" y="0"/>
            <a:chExt cx="2035820" cy="3797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5820" cy="379719"/>
            </a:xfrm>
            <a:custGeom>
              <a:avLst/>
              <a:gdLst/>
              <a:ahLst/>
              <a:cxnLst/>
              <a:rect r="r" b="b" t="t" l="l"/>
              <a:pathLst>
                <a:path h="379719" w="2035820">
                  <a:moveTo>
                    <a:pt x="1017910" y="0"/>
                  </a:moveTo>
                  <a:cubicBezTo>
                    <a:pt x="455734" y="0"/>
                    <a:pt x="0" y="85003"/>
                    <a:pt x="0" y="189860"/>
                  </a:cubicBezTo>
                  <a:cubicBezTo>
                    <a:pt x="0" y="294716"/>
                    <a:pt x="455734" y="379719"/>
                    <a:pt x="1017910" y="379719"/>
                  </a:cubicBezTo>
                  <a:cubicBezTo>
                    <a:pt x="1580086" y="379719"/>
                    <a:pt x="2035820" y="294716"/>
                    <a:pt x="2035820" y="189860"/>
                  </a:cubicBezTo>
                  <a:cubicBezTo>
                    <a:pt x="2035820" y="85003"/>
                    <a:pt x="1580086" y="0"/>
                    <a:pt x="1017910" y="0"/>
                  </a:cubicBez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90858" y="-12026"/>
              <a:ext cx="1654103" cy="35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2136639" y="0"/>
            <a:ext cx="11458607" cy="9198842"/>
          </a:xfrm>
          <a:custGeom>
            <a:avLst/>
            <a:gdLst/>
            <a:ahLst/>
            <a:cxnLst/>
            <a:rect r="r" b="b" t="t" l="l"/>
            <a:pathLst>
              <a:path h="9198842" w="11458607">
                <a:moveTo>
                  <a:pt x="11458607" y="0"/>
                </a:moveTo>
                <a:lnTo>
                  <a:pt x="0" y="0"/>
                </a:lnTo>
                <a:lnTo>
                  <a:pt x="0" y="9198842"/>
                </a:lnTo>
                <a:lnTo>
                  <a:pt x="11458607" y="9198842"/>
                </a:lnTo>
                <a:lnTo>
                  <a:pt x="1145860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85939" y="6666085"/>
            <a:ext cx="4591120" cy="2629460"/>
          </a:xfrm>
          <a:custGeom>
            <a:avLst/>
            <a:gdLst/>
            <a:ahLst/>
            <a:cxnLst/>
            <a:rect r="r" b="b" t="t" l="l"/>
            <a:pathLst>
              <a:path h="2629460" w="4591120">
                <a:moveTo>
                  <a:pt x="4591120" y="0"/>
                </a:moveTo>
                <a:lnTo>
                  <a:pt x="0" y="0"/>
                </a:lnTo>
                <a:lnTo>
                  <a:pt x="0" y="2629459"/>
                </a:lnTo>
                <a:lnTo>
                  <a:pt x="4591120" y="2629459"/>
                </a:lnTo>
                <a:lnTo>
                  <a:pt x="459112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98431" y="7927095"/>
            <a:ext cx="4089002" cy="4114800"/>
          </a:xfrm>
          <a:custGeom>
            <a:avLst/>
            <a:gdLst/>
            <a:ahLst/>
            <a:cxnLst/>
            <a:rect r="r" b="b" t="t" l="l"/>
            <a:pathLst>
              <a:path h="4114800" w="4089002">
                <a:moveTo>
                  <a:pt x="0" y="0"/>
                </a:moveTo>
                <a:lnTo>
                  <a:pt x="4089002" y="0"/>
                </a:lnTo>
                <a:lnTo>
                  <a:pt x="4089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77059" y="7927095"/>
            <a:ext cx="3966606" cy="3306241"/>
          </a:xfrm>
          <a:custGeom>
            <a:avLst/>
            <a:gdLst/>
            <a:ahLst/>
            <a:cxnLst/>
            <a:rect r="r" b="b" t="t" l="l"/>
            <a:pathLst>
              <a:path h="3306241" w="3966606">
                <a:moveTo>
                  <a:pt x="0" y="0"/>
                </a:moveTo>
                <a:lnTo>
                  <a:pt x="3966606" y="0"/>
                </a:lnTo>
                <a:lnTo>
                  <a:pt x="3966606" y="3306241"/>
                </a:lnTo>
                <a:lnTo>
                  <a:pt x="0" y="33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377059" y="1141595"/>
            <a:ext cx="11548385" cy="8057247"/>
            <a:chOff x="0" y="0"/>
            <a:chExt cx="2814731" cy="19638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4731" cy="1963823"/>
            </a:xfrm>
            <a:custGeom>
              <a:avLst/>
              <a:gdLst/>
              <a:ahLst/>
              <a:cxnLst/>
              <a:rect r="r" b="b" t="t" l="l"/>
              <a:pathLst>
                <a:path h="1963823" w="2814731">
                  <a:moveTo>
                    <a:pt x="34190" y="0"/>
                  </a:moveTo>
                  <a:lnTo>
                    <a:pt x="2780541" y="0"/>
                  </a:lnTo>
                  <a:cubicBezTo>
                    <a:pt x="2789608" y="0"/>
                    <a:pt x="2798305" y="3602"/>
                    <a:pt x="2804717" y="10014"/>
                  </a:cubicBezTo>
                  <a:cubicBezTo>
                    <a:pt x="2811128" y="16426"/>
                    <a:pt x="2814731" y="25122"/>
                    <a:pt x="2814731" y="34190"/>
                  </a:cubicBezTo>
                  <a:lnTo>
                    <a:pt x="2814731" y="1929633"/>
                  </a:lnTo>
                  <a:cubicBezTo>
                    <a:pt x="2814731" y="1938700"/>
                    <a:pt x="2811128" y="1947397"/>
                    <a:pt x="2804717" y="1953809"/>
                  </a:cubicBezTo>
                  <a:cubicBezTo>
                    <a:pt x="2798305" y="1960220"/>
                    <a:pt x="2789608" y="1963823"/>
                    <a:pt x="2780541" y="1963823"/>
                  </a:cubicBezTo>
                  <a:lnTo>
                    <a:pt x="34190" y="1963823"/>
                  </a:lnTo>
                  <a:cubicBezTo>
                    <a:pt x="25122" y="1963823"/>
                    <a:pt x="16426" y="1960220"/>
                    <a:pt x="10014" y="1953809"/>
                  </a:cubicBezTo>
                  <a:cubicBezTo>
                    <a:pt x="3602" y="1947397"/>
                    <a:pt x="0" y="1938700"/>
                    <a:pt x="0" y="1929633"/>
                  </a:cubicBezTo>
                  <a:lnTo>
                    <a:pt x="0" y="34190"/>
                  </a:lnTo>
                  <a:cubicBezTo>
                    <a:pt x="0" y="25122"/>
                    <a:pt x="3602" y="16426"/>
                    <a:pt x="10014" y="10014"/>
                  </a:cubicBezTo>
                  <a:cubicBezTo>
                    <a:pt x="16426" y="3602"/>
                    <a:pt x="25122" y="0"/>
                    <a:pt x="34190" y="0"/>
                  </a:cubicBezTo>
                  <a:close/>
                </a:path>
              </a:pathLst>
            </a:custGeom>
            <a:solidFill>
              <a:srgbClr val="F9E5C5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14731" cy="2001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26897" y="1916295"/>
            <a:ext cx="10448709" cy="1135513"/>
            <a:chOff x="0" y="0"/>
            <a:chExt cx="2102003" cy="2284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2003" cy="228435"/>
            </a:xfrm>
            <a:custGeom>
              <a:avLst/>
              <a:gdLst/>
              <a:ahLst/>
              <a:cxnLst/>
              <a:rect r="r" b="b" t="t" l="l"/>
              <a:pathLst>
                <a:path h="228435" w="2102003">
                  <a:moveTo>
                    <a:pt x="20746" y="0"/>
                  </a:moveTo>
                  <a:lnTo>
                    <a:pt x="2081256" y="0"/>
                  </a:lnTo>
                  <a:cubicBezTo>
                    <a:pt x="2092714" y="0"/>
                    <a:pt x="2102003" y="9289"/>
                    <a:pt x="2102003" y="20746"/>
                  </a:cubicBezTo>
                  <a:lnTo>
                    <a:pt x="2102003" y="207689"/>
                  </a:lnTo>
                  <a:cubicBezTo>
                    <a:pt x="2102003" y="213191"/>
                    <a:pt x="2099817" y="218468"/>
                    <a:pt x="2095926" y="222359"/>
                  </a:cubicBezTo>
                  <a:cubicBezTo>
                    <a:pt x="2092036" y="226249"/>
                    <a:pt x="2086759" y="228435"/>
                    <a:pt x="2081256" y="228435"/>
                  </a:cubicBezTo>
                  <a:lnTo>
                    <a:pt x="20746" y="228435"/>
                  </a:lnTo>
                  <a:cubicBezTo>
                    <a:pt x="15244" y="228435"/>
                    <a:pt x="9967" y="226249"/>
                    <a:pt x="6076" y="222359"/>
                  </a:cubicBezTo>
                  <a:cubicBezTo>
                    <a:pt x="2186" y="218468"/>
                    <a:pt x="0" y="213191"/>
                    <a:pt x="0" y="207689"/>
                  </a:cubicBezTo>
                  <a:lnTo>
                    <a:pt x="0" y="20746"/>
                  </a:lnTo>
                  <a:cubicBezTo>
                    <a:pt x="0" y="15244"/>
                    <a:pt x="2186" y="9967"/>
                    <a:pt x="6076" y="6076"/>
                  </a:cubicBezTo>
                  <a:cubicBezTo>
                    <a:pt x="9967" y="2186"/>
                    <a:pt x="15244" y="0"/>
                    <a:pt x="20746" y="0"/>
                  </a:cubicBezTo>
                  <a:close/>
                </a:path>
              </a:pathLst>
            </a:custGeom>
            <a:solidFill>
              <a:srgbClr val="97683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2003" cy="266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26897" y="1803543"/>
            <a:ext cx="10448709" cy="121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목차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58257" y="3696555"/>
            <a:ext cx="745818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01. AlexNet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58257" y="4937525"/>
            <a:ext cx="745818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02. VGG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58257" y="6214708"/>
            <a:ext cx="745818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03. ResNet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53019" y="7494233"/>
            <a:ext cx="7458185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04. EfficientNet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7258257" y="4642705"/>
            <a:ext cx="6422076" cy="476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7258268" y="5897962"/>
            <a:ext cx="6422076" cy="476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7258247" y="7135913"/>
            <a:ext cx="6422076" cy="476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7248247" y="8478616"/>
            <a:ext cx="6422076" cy="476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68561" y="581524"/>
            <a:ext cx="5658352" cy="1127004"/>
            <a:chOff x="0" y="0"/>
            <a:chExt cx="1616026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21872"/>
            </a:xfrm>
            <a:custGeom>
              <a:avLst/>
              <a:gdLst/>
              <a:ahLst/>
              <a:cxnLst/>
              <a:rect r="r" b="b" t="t" l="l"/>
              <a:pathLst>
                <a:path h="321872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87667"/>
                  </a:lnTo>
                  <a:cubicBezTo>
                    <a:pt x="1616026" y="296739"/>
                    <a:pt x="1612422" y="305439"/>
                    <a:pt x="1606007" y="311854"/>
                  </a:cubicBezTo>
                  <a:cubicBezTo>
                    <a:pt x="1599592" y="318269"/>
                    <a:pt x="1590892" y="321872"/>
                    <a:pt x="1581820" y="321872"/>
                  </a:cubicBezTo>
                  <a:lnTo>
                    <a:pt x="34206" y="321872"/>
                  </a:lnTo>
                  <a:cubicBezTo>
                    <a:pt x="15314" y="321872"/>
                    <a:pt x="0" y="306558"/>
                    <a:pt x="0" y="287667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1098425">
            <a:off x="-760152" y="-1882784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708543" y="890708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GRAD-CAM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2739844" y="1813266"/>
            <a:ext cx="6124449" cy="3722517"/>
          </a:xfrm>
          <a:custGeom>
            <a:avLst/>
            <a:gdLst/>
            <a:ahLst/>
            <a:cxnLst/>
            <a:rect r="r" b="b" t="t" l="l"/>
            <a:pathLst>
              <a:path h="3722517" w="6124449">
                <a:moveTo>
                  <a:pt x="0" y="0"/>
                </a:moveTo>
                <a:lnTo>
                  <a:pt x="6124450" y="0"/>
                </a:lnTo>
                <a:lnTo>
                  <a:pt x="6124450" y="3722517"/>
                </a:lnTo>
                <a:lnTo>
                  <a:pt x="0" y="3722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864294" y="1813266"/>
            <a:ext cx="6055385" cy="3680539"/>
          </a:xfrm>
          <a:custGeom>
            <a:avLst/>
            <a:gdLst/>
            <a:ahLst/>
            <a:cxnLst/>
            <a:rect r="r" b="b" t="t" l="l"/>
            <a:pathLst>
              <a:path h="3680539" w="6055385">
                <a:moveTo>
                  <a:pt x="0" y="0"/>
                </a:moveTo>
                <a:lnTo>
                  <a:pt x="6055385" y="0"/>
                </a:lnTo>
                <a:lnTo>
                  <a:pt x="6055385" y="3680539"/>
                </a:lnTo>
                <a:lnTo>
                  <a:pt x="0" y="3680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739844" y="5535783"/>
            <a:ext cx="6124449" cy="3722517"/>
          </a:xfrm>
          <a:custGeom>
            <a:avLst/>
            <a:gdLst/>
            <a:ahLst/>
            <a:cxnLst/>
            <a:rect r="r" b="b" t="t" l="l"/>
            <a:pathLst>
              <a:path h="3722517" w="6124449">
                <a:moveTo>
                  <a:pt x="0" y="0"/>
                </a:moveTo>
                <a:lnTo>
                  <a:pt x="6124450" y="0"/>
                </a:lnTo>
                <a:lnTo>
                  <a:pt x="6124450" y="3722517"/>
                </a:lnTo>
                <a:lnTo>
                  <a:pt x="0" y="37225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864294" y="5535783"/>
            <a:ext cx="6124449" cy="3722517"/>
          </a:xfrm>
          <a:custGeom>
            <a:avLst/>
            <a:gdLst/>
            <a:ahLst/>
            <a:cxnLst/>
            <a:rect r="r" b="b" t="t" l="l"/>
            <a:pathLst>
              <a:path h="3722517" w="6124449">
                <a:moveTo>
                  <a:pt x="0" y="0"/>
                </a:moveTo>
                <a:lnTo>
                  <a:pt x="6124449" y="0"/>
                </a:lnTo>
                <a:lnTo>
                  <a:pt x="6124449" y="3722517"/>
                </a:lnTo>
                <a:lnTo>
                  <a:pt x="0" y="3722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4931580" y="7750711"/>
            <a:ext cx="4853265" cy="4816865"/>
          </a:xfrm>
          <a:custGeom>
            <a:avLst/>
            <a:gdLst/>
            <a:ahLst/>
            <a:cxnLst/>
            <a:rect r="r" b="b" t="t" l="l"/>
            <a:pathLst>
              <a:path h="4816865" w="4853265">
                <a:moveTo>
                  <a:pt x="0" y="0"/>
                </a:moveTo>
                <a:lnTo>
                  <a:pt x="4853265" y="0"/>
                </a:lnTo>
                <a:lnTo>
                  <a:pt x="4853265" y="4816866"/>
                </a:lnTo>
                <a:lnTo>
                  <a:pt x="0" y="4816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821272" y="-1771056"/>
            <a:ext cx="2200975" cy="4047769"/>
          </a:xfrm>
          <a:custGeom>
            <a:avLst/>
            <a:gdLst/>
            <a:ahLst/>
            <a:cxnLst/>
            <a:rect r="r" b="b" t="t" l="l"/>
            <a:pathLst>
              <a:path h="4047769" w="2200975">
                <a:moveTo>
                  <a:pt x="0" y="0"/>
                </a:moveTo>
                <a:lnTo>
                  <a:pt x="2200974" y="0"/>
                </a:lnTo>
                <a:lnTo>
                  <a:pt x="2200974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185087">
            <a:off x="14948800" y="-2023885"/>
            <a:ext cx="2200975" cy="4047769"/>
          </a:xfrm>
          <a:custGeom>
            <a:avLst/>
            <a:gdLst/>
            <a:ahLst/>
            <a:cxnLst/>
            <a:rect r="r" b="b" t="t" l="l"/>
            <a:pathLst>
              <a:path h="4047769" w="2200975">
                <a:moveTo>
                  <a:pt x="0" y="0"/>
                </a:moveTo>
                <a:lnTo>
                  <a:pt x="2200975" y="0"/>
                </a:lnTo>
                <a:lnTo>
                  <a:pt x="2200975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4597" y="8477968"/>
            <a:ext cx="7729753" cy="1441747"/>
            <a:chOff x="0" y="0"/>
            <a:chExt cx="2035820" cy="3797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35820" cy="379719"/>
            </a:xfrm>
            <a:custGeom>
              <a:avLst/>
              <a:gdLst/>
              <a:ahLst/>
              <a:cxnLst/>
              <a:rect r="r" b="b" t="t" l="l"/>
              <a:pathLst>
                <a:path h="379719" w="2035820">
                  <a:moveTo>
                    <a:pt x="1017910" y="0"/>
                  </a:moveTo>
                  <a:cubicBezTo>
                    <a:pt x="455734" y="0"/>
                    <a:pt x="0" y="85003"/>
                    <a:pt x="0" y="189860"/>
                  </a:cubicBezTo>
                  <a:cubicBezTo>
                    <a:pt x="0" y="294716"/>
                    <a:pt x="455734" y="379719"/>
                    <a:pt x="1017910" y="379719"/>
                  </a:cubicBezTo>
                  <a:cubicBezTo>
                    <a:pt x="1580086" y="379719"/>
                    <a:pt x="2035820" y="294716"/>
                    <a:pt x="2035820" y="189860"/>
                  </a:cubicBezTo>
                  <a:cubicBezTo>
                    <a:pt x="2035820" y="85003"/>
                    <a:pt x="1580086" y="0"/>
                    <a:pt x="1017910" y="0"/>
                  </a:cubicBezTo>
                  <a:close/>
                </a:path>
              </a:pathLst>
            </a:custGeom>
            <a:solidFill>
              <a:srgbClr val="C14920">
                <a:alpha val="44706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90858" y="-12026"/>
              <a:ext cx="1654103" cy="35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-2136639" y="0"/>
            <a:ext cx="11458607" cy="9198842"/>
          </a:xfrm>
          <a:custGeom>
            <a:avLst/>
            <a:gdLst/>
            <a:ahLst/>
            <a:cxnLst/>
            <a:rect r="r" b="b" t="t" l="l"/>
            <a:pathLst>
              <a:path h="9198842" w="11458607">
                <a:moveTo>
                  <a:pt x="11458607" y="0"/>
                </a:moveTo>
                <a:lnTo>
                  <a:pt x="0" y="0"/>
                </a:lnTo>
                <a:lnTo>
                  <a:pt x="0" y="9198842"/>
                </a:lnTo>
                <a:lnTo>
                  <a:pt x="11458607" y="9198842"/>
                </a:lnTo>
                <a:lnTo>
                  <a:pt x="114586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2220314" y="6779489"/>
            <a:ext cx="4591120" cy="2629460"/>
          </a:xfrm>
          <a:custGeom>
            <a:avLst/>
            <a:gdLst/>
            <a:ahLst/>
            <a:cxnLst/>
            <a:rect r="r" b="b" t="t" l="l"/>
            <a:pathLst>
              <a:path h="2629460" w="4591120">
                <a:moveTo>
                  <a:pt x="4591120" y="0"/>
                </a:moveTo>
                <a:lnTo>
                  <a:pt x="0" y="0"/>
                </a:lnTo>
                <a:lnTo>
                  <a:pt x="0" y="2629460"/>
                </a:lnTo>
                <a:lnTo>
                  <a:pt x="4591120" y="2629460"/>
                </a:lnTo>
                <a:lnTo>
                  <a:pt x="459112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749273" y="8504931"/>
            <a:ext cx="3394727" cy="2829569"/>
          </a:xfrm>
          <a:custGeom>
            <a:avLst/>
            <a:gdLst/>
            <a:ahLst/>
            <a:cxnLst/>
            <a:rect r="r" b="b" t="t" l="l"/>
            <a:pathLst>
              <a:path h="2829569" w="3394727">
                <a:moveTo>
                  <a:pt x="0" y="0"/>
                </a:moveTo>
                <a:lnTo>
                  <a:pt x="3394727" y="0"/>
                </a:lnTo>
                <a:lnTo>
                  <a:pt x="3394727" y="2829569"/>
                </a:lnTo>
                <a:lnTo>
                  <a:pt x="0" y="28295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-1307081" y="6745014"/>
            <a:ext cx="4089002" cy="4114800"/>
          </a:xfrm>
          <a:custGeom>
            <a:avLst/>
            <a:gdLst/>
            <a:ahLst/>
            <a:cxnLst/>
            <a:rect r="r" b="b" t="t" l="l"/>
            <a:pathLst>
              <a:path h="4114800" w="4089002">
                <a:moveTo>
                  <a:pt x="0" y="0"/>
                </a:moveTo>
                <a:lnTo>
                  <a:pt x="4089002" y="0"/>
                </a:lnTo>
                <a:lnTo>
                  <a:pt x="4089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7575129" y="3268479"/>
            <a:ext cx="8445293" cy="4340921"/>
            <a:chOff x="0" y="0"/>
            <a:chExt cx="2058402" cy="105802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58402" cy="1058029"/>
            </a:xfrm>
            <a:custGeom>
              <a:avLst/>
              <a:gdLst/>
              <a:ahLst/>
              <a:cxnLst/>
              <a:rect r="r" b="b" t="t" l="l"/>
              <a:pathLst>
                <a:path h="1058029" w="2058402">
                  <a:moveTo>
                    <a:pt x="46752" y="0"/>
                  </a:moveTo>
                  <a:lnTo>
                    <a:pt x="2011650" y="0"/>
                  </a:lnTo>
                  <a:cubicBezTo>
                    <a:pt x="2024050" y="0"/>
                    <a:pt x="2035941" y="4926"/>
                    <a:pt x="2044709" y="13693"/>
                  </a:cubicBezTo>
                  <a:cubicBezTo>
                    <a:pt x="2053477" y="22461"/>
                    <a:pt x="2058402" y="34353"/>
                    <a:pt x="2058402" y="46752"/>
                  </a:cubicBezTo>
                  <a:lnTo>
                    <a:pt x="2058402" y="1011276"/>
                  </a:lnTo>
                  <a:cubicBezTo>
                    <a:pt x="2058402" y="1037097"/>
                    <a:pt x="2037471" y="1058029"/>
                    <a:pt x="2011650" y="1058029"/>
                  </a:cubicBezTo>
                  <a:lnTo>
                    <a:pt x="46752" y="1058029"/>
                  </a:lnTo>
                  <a:cubicBezTo>
                    <a:pt x="20932" y="1058029"/>
                    <a:pt x="0" y="1037097"/>
                    <a:pt x="0" y="1011276"/>
                  </a:cubicBezTo>
                  <a:lnTo>
                    <a:pt x="0" y="46752"/>
                  </a:lnTo>
                  <a:cubicBezTo>
                    <a:pt x="0" y="20932"/>
                    <a:pt x="20932" y="0"/>
                    <a:pt x="46752" y="0"/>
                  </a:cubicBezTo>
                  <a:close/>
                </a:path>
              </a:pathLst>
            </a:custGeom>
            <a:solidFill>
              <a:srgbClr val="F9E5C5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058402" cy="109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308293" y="2677600"/>
            <a:ext cx="7178679" cy="1181757"/>
            <a:chOff x="0" y="0"/>
            <a:chExt cx="1749686" cy="28803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49686" cy="288034"/>
            </a:xfrm>
            <a:custGeom>
              <a:avLst/>
              <a:gdLst/>
              <a:ahLst/>
              <a:cxnLst/>
              <a:rect r="r" b="b" t="t" l="l"/>
              <a:pathLst>
                <a:path h="288034" w="1749686">
                  <a:moveTo>
                    <a:pt x="55001" y="0"/>
                  </a:moveTo>
                  <a:lnTo>
                    <a:pt x="1694684" y="0"/>
                  </a:lnTo>
                  <a:cubicBezTo>
                    <a:pt x="1709272" y="0"/>
                    <a:pt x="1723261" y="5795"/>
                    <a:pt x="1733576" y="16110"/>
                  </a:cubicBezTo>
                  <a:cubicBezTo>
                    <a:pt x="1743891" y="26424"/>
                    <a:pt x="1749686" y="40414"/>
                    <a:pt x="1749686" y="55001"/>
                  </a:cubicBezTo>
                  <a:lnTo>
                    <a:pt x="1749686" y="233033"/>
                  </a:lnTo>
                  <a:cubicBezTo>
                    <a:pt x="1749686" y="247620"/>
                    <a:pt x="1743891" y="261610"/>
                    <a:pt x="1733576" y="271925"/>
                  </a:cubicBezTo>
                  <a:cubicBezTo>
                    <a:pt x="1723261" y="282239"/>
                    <a:pt x="1709272" y="288034"/>
                    <a:pt x="1694684" y="288034"/>
                  </a:cubicBezTo>
                  <a:lnTo>
                    <a:pt x="55001" y="288034"/>
                  </a:lnTo>
                  <a:cubicBezTo>
                    <a:pt x="24625" y="288034"/>
                    <a:pt x="0" y="263409"/>
                    <a:pt x="0" y="233033"/>
                  </a:cubicBezTo>
                  <a:lnTo>
                    <a:pt x="0" y="55001"/>
                  </a:lnTo>
                  <a:cubicBezTo>
                    <a:pt x="0" y="40414"/>
                    <a:pt x="5795" y="26424"/>
                    <a:pt x="16110" y="16110"/>
                  </a:cubicBezTo>
                  <a:cubicBezTo>
                    <a:pt x="26424" y="5795"/>
                    <a:pt x="40414" y="0"/>
                    <a:pt x="55001" y="0"/>
                  </a:cubicBezTo>
                  <a:close/>
                </a:path>
              </a:pathLst>
            </a:custGeom>
            <a:solidFill>
              <a:srgbClr val="F0C67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749686" cy="326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9072530" y="2704133"/>
            <a:ext cx="5650204" cy="10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9"/>
              </a:lnSpc>
            </a:pPr>
            <a:r>
              <a:rPr lang="en-US" sz="5835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동물 분류 하기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152428" y="4535341"/>
            <a:ext cx="6926313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340"/>
              </a:lnSpc>
            </a:pPr>
            <a:r>
              <a:rPr lang="en-US" sz="810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[3] ResNet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80277" y="6258793"/>
            <a:ext cx="2306694" cy="71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2"/>
              </a:lnSpc>
            </a:pPr>
            <a:r>
              <a:rPr lang="en-US" sz="5299" spc="211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오유솔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857206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29271" y="890849"/>
            <a:ext cx="17029459" cy="8882975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365" y="0"/>
                  </a:moveTo>
                  <a:lnTo>
                    <a:pt x="4624094" y="0"/>
                  </a:lnTo>
                  <a:cubicBezTo>
                    <a:pt x="4627109" y="0"/>
                    <a:pt x="4630000" y="1197"/>
                    <a:pt x="4632131" y="3329"/>
                  </a:cubicBezTo>
                  <a:cubicBezTo>
                    <a:pt x="4634262" y="5460"/>
                    <a:pt x="4635460" y="8351"/>
                    <a:pt x="4635460" y="11365"/>
                  </a:cubicBezTo>
                  <a:lnTo>
                    <a:pt x="4635460" y="2406602"/>
                  </a:lnTo>
                  <a:cubicBezTo>
                    <a:pt x="4635460" y="2409616"/>
                    <a:pt x="4634262" y="2412507"/>
                    <a:pt x="4632131" y="2414638"/>
                  </a:cubicBezTo>
                  <a:cubicBezTo>
                    <a:pt x="4630000" y="2416770"/>
                    <a:pt x="4627109" y="2417967"/>
                    <a:pt x="4624094" y="2417967"/>
                  </a:cubicBezTo>
                  <a:lnTo>
                    <a:pt x="11365" y="2417967"/>
                  </a:lnTo>
                  <a:cubicBezTo>
                    <a:pt x="8351" y="2417967"/>
                    <a:pt x="5460" y="2416770"/>
                    <a:pt x="3329" y="2414638"/>
                  </a:cubicBezTo>
                  <a:cubicBezTo>
                    <a:pt x="1197" y="2412507"/>
                    <a:pt x="0" y="2409616"/>
                    <a:pt x="0" y="2406602"/>
                  </a:cubicBezTo>
                  <a:lnTo>
                    <a:pt x="0" y="11365"/>
                  </a:lnTo>
                  <a:cubicBezTo>
                    <a:pt x="0" y="8351"/>
                    <a:pt x="1197" y="5460"/>
                    <a:pt x="3329" y="3329"/>
                  </a:cubicBezTo>
                  <a:cubicBezTo>
                    <a:pt x="5460" y="1197"/>
                    <a:pt x="8351" y="0"/>
                    <a:pt x="113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55050" y="513176"/>
            <a:ext cx="5464154" cy="1102524"/>
            <a:chOff x="0" y="0"/>
            <a:chExt cx="1487356" cy="30011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87356" cy="300110"/>
            </a:xfrm>
            <a:custGeom>
              <a:avLst/>
              <a:gdLst/>
              <a:ahLst/>
              <a:cxnLst/>
              <a:rect r="r" b="b" t="t" l="l"/>
              <a:pathLst>
                <a:path h="300110" w="1487356">
                  <a:moveTo>
                    <a:pt x="35421" y="0"/>
                  </a:moveTo>
                  <a:lnTo>
                    <a:pt x="1451935" y="0"/>
                  </a:lnTo>
                  <a:cubicBezTo>
                    <a:pt x="1471497" y="0"/>
                    <a:pt x="1487356" y="15859"/>
                    <a:pt x="1487356" y="35421"/>
                  </a:cubicBezTo>
                  <a:lnTo>
                    <a:pt x="1487356" y="264688"/>
                  </a:lnTo>
                  <a:cubicBezTo>
                    <a:pt x="1487356" y="274083"/>
                    <a:pt x="1483624" y="283092"/>
                    <a:pt x="1476981" y="289735"/>
                  </a:cubicBezTo>
                  <a:cubicBezTo>
                    <a:pt x="1470338" y="296378"/>
                    <a:pt x="1461329" y="300110"/>
                    <a:pt x="1451935" y="300110"/>
                  </a:cubicBezTo>
                  <a:lnTo>
                    <a:pt x="35421" y="300110"/>
                  </a:lnTo>
                  <a:cubicBezTo>
                    <a:pt x="15859" y="300110"/>
                    <a:pt x="0" y="284251"/>
                    <a:pt x="0" y="264688"/>
                  </a:cubicBezTo>
                  <a:lnTo>
                    <a:pt x="0" y="35421"/>
                  </a:lnTo>
                  <a:cubicBezTo>
                    <a:pt x="0" y="15859"/>
                    <a:pt x="15859" y="0"/>
                    <a:pt x="35421" y="0"/>
                  </a:cubicBezTo>
                  <a:close/>
                </a:path>
              </a:pathLst>
            </a:custGeom>
            <a:solidFill>
              <a:srgbClr val="D1926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48735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635194" y="1881919"/>
            <a:ext cx="7532900" cy="935888"/>
            <a:chOff x="0" y="0"/>
            <a:chExt cx="1983974" cy="24648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83973" cy="246489"/>
            </a:xfrm>
            <a:custGeom>
              <a:avLst/>
              <a:gdLst/>
              <a:ahLst/>
              <a:cxnLst/>
              <a:rect r="r" b="b" t="t" l="l"/>
              <a:pathLst>
                <a:path h="246489" w="1983973">
                  <a:moveTo>
                    <a:pt x="21583" y="0"/>
                  </a:moveTo>
                  <a:lnTo>
                    <a:pt x="1962391" y="0"/>
                  </a:lnTo>
                  <a:cubicBezTo>
                    <a:pt x="1968115" y="0"/>
                    <a:pt x="1973605" y="2274"/>
                    <a:pt x="1977652" y="6321"/>
                  </a:cubicBezTo>
                  <a:cubicBezTo>
                    <a:pt x="1981700" y="10369"/>
                    <a:pt x="1983973" y="15859"/>
                    <a:pt x="1983973" y="21583"/>
                  </a:cubicBezTo>
                  <a:lnTo>
                    <a:pt x="1983973" y="224906"/>
                  </a:lnTo>
                  <a:cubicBezTo>
                    <a:pt x="1983973" y="236826"/>
                    <a:pt x="1974310" y="246489"/>
                    <a:pt x="1962391" y="246489"/>
                  </a:cubicBezTo>
                  <a:lnTo>
                    <a:pt x="21583" y="246489"/>
                  </a:lnTo>
                  <a:cubicBezTo>
                    <a:pt x="15859" y="246489"/>
                    <a:pt x="10369" y="244215"/>
                    <a:pt x="6321" y="240168"/>
                  </a:cubicBezTo>
                  <a:cubicBezTo>
                    <a:pt x="2274" y="236120"/>
                    <a:pt x="0" y="230631"/>
                    <a:pt x="0" y="224906"/>
                  </a:cubicBezTo>
                  <a:lnTo>
                    <a:pt x="0" y="21583"/>
                  </a:lnTo>
                  <a:cubicBezTo>
                    <a:pt x="0" y="9663"/>
                    <a:pt x="9663" y="0"/>
                    <a:pt x="21583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983974" cy="26553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+ BatchNorm + ReLU + MaxPooling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8700" y="3023567"/>
            <a:ext cx="2372547" cy="5071768"/>
            <a:chOff x="0" y="0"/>
            <a:chExt cx="3163396" cy="6762357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3163396" cy="6762357"/>
              <a:chOff x="0" y="0"/>
              <a:chExt cx="622295" cy="133027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22295" cy="1330272"/>
              </a:xfrm>
              <a:custGeom>
                <a:avLst/>
                <a:gdLst/>
                <a:ahLst/>
                <a:cxnLst/>
                <a:rect r="r" b="b" t="t" l="l"/>
                <a:pathLst>
                  <a:path h="1330272" w="622295">
                    <a:moveTo>
                      <a:pt x="68809" y="0"/>
                    </a:moveTo>
                    <a:lnTo>
                      <a:pt x="553485" y="0"/>
                    </a:lnTo>
                    <a:cubicBezTo>
                      <a:pt x="591488" y="0"/>
                      <a:pt x="622295" y="30807"/>
                      <a:pt x="622295" y="68809"/>
                    </a:cubicBezTo>
                    <a:lnTo>
                      <a:pt x="622295" y="1261463"/>
                    </a:lnTo>
                    <a:cubicBezTo>
                      <a:pt x="622295" y="1299466"/>
                      <a:pt x="591488" y="1330272"/>
                      <a:pt x="553485" y="1330272"/>
                    </a:cubicBezTo>
                    <a:lnTo>
                      <a:pt x="68809" y="1330272"/>
                    </a:lnTo>
                    <a:cubicBezTo>
                      <a:pt x="30807" y="1330272"/>
                      <a:pt x="0" y="1299466"/>
                      <a:pt x="0" y="1261463"/>
                    </a:cubicBezTo>
                    <a:lnTo>
                      <a:pt x="0" y="68809"/>
                    </a:lnTo>
                    <a:cubicBezTo>
                      <a:pt x="0" y="30807"/>
                      <a:pt x="30807" y="0"/>
                      <a:pt x="68809" y="0"/>
                    </a:cubicBezTo>
                    <a:close/>
                  </a:path>
                </a:pathLst>
              </a:custGeom>
              <a:solidFill>
                <a:srgbClr val="F1E7DC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9050"/>
                <a:ext cx="622295" cy="134932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1">
                  <a:lnSpc>
                    <a:spcPts val="3472"/>
                  </a:lnSpc>
                  <a:spcBef>
                    <a:spcPct val="0"/>
                  </a:spcBef>
                </a:pPr>
                <a:r>
                  <a:rPr lang="en-US" sz="2800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IMG</a:t>
                </a:r>
              </a:p>
              <a:p>
                <a:pPr algn="ctr">
                  <a:lnSpc>
                    <a:spcPts val="3472"/>
                  </a:lnSpc>
                  <a:spcBef>
                    <a:spcPct val="0"/>
                  </a:spcBef>
                </a:pPr>
                <a:r>
                  <a:rPr lang="en-US" sz="2800" strike="noStrike" u="none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(3*224*224)</a:t>
                </a: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945539" y="279644"/>
              <a:ext cx="1272317" cy="61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2"/>
                </a:lnSpc>
                <a:spcBef>
                  <a:spcPct val="0"/>
                </a:spcBef>
              </a:pPr>
              <a:r>
                <a:rPr lang="en-US" sz="2913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INPUT</a:t>
              </a:r>
            </a:p>
          </p:txBody>
        </p:sp>
        <p:sp>
          <p:nvSpPr>
            <p:cNvPr name="AutoShape 38" id="38"/>
            <p:cNvSpPr/>
            <p:nvPr/>
          </p:nvSpPr>
          <p:spPr>
            <a:xfrm>
              <a:off x="522854" y="1037099"/>
              <a:ext cx="2268617" cy="0"/>
            </a:xfrm>
            <a:prstGeom prst="line">
              <a:avLst/>
            </a:prstGeom>
            <a:ln cap="flat" w="5101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3623361" y="7956507"/>
            <a:ext cx="7544732" cy="935888"/>
            <a:chOff x="0" y="0"/>
            <a:chExt cx="1987090" cy="24648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87090" cy="246489"/>
            </a:xfrm>
            <a:custGeom>
              <a:avLst/>
              <a:gdLst/>
              <a:ahLst/>
              <a:cxnLst/>
              <a:rect r="r" b="b" t="t" l="l"/>
              <a:pathLst>
                <a:path h="246489" w="1987090">
                  <a:moveTo>
                    <a:pt x="21549" y="0"/>
                  </a:moveTo>
                  <a:lnTo>
                    <a:pt x="1965541" y="0"/>
                  </a:lnTo>
                  <a:cubicBezTo>
                    <a:pt x="1977442" y="0"/>
                    <a:pt x="1987090" y="9648"/>
                    <a:pt x="1987090" y="21549"/>
                  </a:cubicBezTo>
                  <a:lnTo>
                    <a:pt x="1987090" y="224940"/>
                  </a:lnTo>
                  <a:cubicBezTo>
                    <a:pt x="1987090" y="236841"/>
                    <a:pt x="1977442" y="246489"/>
                    <a:pt x="1965541" y="246489"/>
                  </a:cubicBezTo>
                  <a:lnTo>
                    <a:pt x="21549" y="246489"/>
                  </a:lnTo>
                  <a:cubicBezTo>
                    <a:pt x="9648" y="246489"/>
                    <a:pt x="0" y="236841"/>
                    <a:pt x="0" y="224940"/>
                  </a:cubicBezTo>
                  <a:lnTo>
                    <a:pt x="0" y="21549"/>
                  </a:lnTo>
                  <a:cubicBezTo>
                    <a:pt x="0" y="9648"/>
                    <a:pt x="9648" y="0"/>
                    <a:pt x="21549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987090" cy="26553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 Fully Connected Layer (FC)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3530271" y="2938102"/>
            <a:ext cx="13729029" cy="4811184"/>
            <a:chOff x="0" y="0"/>
            <a:chExt cx="3615876" cy="126714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615876" cy="1267143"/>
            </a:xfrm>
            <a:custGeom>
              <a:avLst/>
              <a:gdLst/>
              <a:ahLst/>
              <a:cxnLst/>
              <a:rect r="r" b="b" t="t" l="l"/>
              <a:pathLst>
                <a:path h="1267143" w="3615876">
                  <a:moveTo>
                    <a:pt x="0" y="0"/>
                  </a:moveTo>
                  <a:lnTo>
                    <a:pt x="3615876" y="0"/>
                  </a:lnTo>
                  <a:lnTo>
                    <a:pt x="3615876" y="1267143"/>
                  </a:lnTo>
                  <a:lnTo>
                    <a:pt x="0" y="1267143"/>
                  </a:lnTo>
                  <a:close/>
                </a:path>
              </a:pathLst>
            </a:custGeom>
            <a:solidFill>
              <a:srgbClr val="C14920">
                <a:alpha val="12941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3615876" cy="1314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3623361" y="4303446"/>
            <a:ext cx="7544732" cy="935888"/>
            <a:chOff x="0" y="0"/>
            <a:chExt cx="1987090" cy="24648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987090" cy="246489"/>
            </a:xfrm>
            <a:custGeom>
              <a:avLst/>
              <a:gdLst/>
              <a:ahLst/>
              <a:cxnLst/>
              <a:rect r="r" b="b" t="t" l="l"/>
              <a:pathLst>
                <a:path h="246489" w="1987090">
                  <a:moveTo>
                    <a:pt x="21549" y="0"/>
                  </a:moveTo>
                  <a:lnTo>
                    <a:pt x="1965541" y="0"/>
                  </a:lnTo>
                  <a:cubicBezTo>
                    <a:pt x="1977442" y="0"/>
                    <a:pt x="1987090" y="9648"/>
                    <a:pt x="1987090" y="21549"/>
                  </a:cubicBezTo>
                  <a:lnTo>
                    <a:pt x="1987090" y="224940"/>
                  </a:lnTo>
                  <a:cubicBezTo>
                    <a:pt x="1987090" y="236841"/>
                    <a:pt x="1977442" y="246489"/>
                    <a:pt x="1965541" y="246489"/>
                  </a:cubicBezTo>
                  <a:lnTo>
                    <a:pt x="21549" y="246489"/>
                  </a:lnTo>
                  <a:cubicBezTo>
                    <a:pt x="9648" y="246489"/>
                    <a:pt x="0" y="236841"/>
                    <a:pt x="0" y="224940"/>
                  </a:cubicBezTo>
                  <a:lnTo>
                    <a:pt x="0" y="21549"/>
                  </a:lnTo>
                  <a:cubicBezTo>
                    <a:pt x="0" y="9648"/>
                    <a:pt x="9648" y="0"/>
                    <a:pt x="21549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1987090" cy="26553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Stage 2 ( Residual Block ) </a:t>
              </a:r>
              <a:r>
                <a:rPr lang="en-US" sz="3200">
                  <a:solidFill>
                    <a:srgbClr val="BE1D16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+ X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3647027" y="3170233"/>
            <a:ext cx="7532900" cy="935888"/>
            <a:chOff x="0" y="0"/>
            <a:chExt cx="1983974" cy="24648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983973" cy="246489"/>
            </a:xfrm>
            <a:custGeom>
              <a:avLst/>
              <a:gdLst/>
              <a:ahLst/>
              <a:cxnLst/>
              <a:rect r="r" b="b" t="t" l="l"/>
              <a:pathLst>
                <a:path h="246489" w="1983973">
                  <a:moveTo>
                    <a:pt x="21583" y="0"/>
                  </a:moveTo>
                  <a:lnTo>
                    <a:pt x="1962391" y="0"/>
                  </a:lnTo>
                  <a:cubicBezTo>
                    <a:pt x="1968115" y="0"/>
                    <a:pt x="1973605" y="2274"/>
                    <a:pt x="1977652" y="6321"/>
                  </a:cubicBezTo>
                  <a:cubicBezTo>
                    <a:pt x="1981700" y="10369"/>
                    <a:pt x="1983973" y="15859"/>
                    <a:pt x="1983973" y="21583"/>
                  </a:cubicBezTo>
                  <a:lnTo>
                    <a:pt x="1983973" y="224906"/>
                  </a:lnTo>
                  <a:cubicBezTo>
                    <a:pt x="1983973" y="236826"/>
                    <a:pt x="1974310" y="246489"/>
                    <a:pt x="1962391" y="246489"/>
                  </a:cubicBezTo>
                  <a:lnTo>
                    <a:pt x="21583" y="246489"/>
                  </a:lnTo>
                  <a:cubicBezTo>
                    <a:pt x="15859" y="246489"/>
                    <a:pt x="10369" y="244215"/>
                    <a:pt x="6321" y="240168"/>
                  </a:cubicBezTo>
                  <a:cubicBezTo>
                    <a:pt x="2274" y="236120"/>
                    <a:pt x="0" y="230631"/>
                    <a:pt x="0" y="224906"/>
                  </a:cubicBezTo>
                  <a:lnTo>
                    <a:pt x="0" y="21583"/>
                  </a:lnTo>
                  <a:cubicBezTo>
                    <a:pt x="0" y="9663"/>
                    <a:pt x="9663" y="0"/>
                    <a:pt x="21583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983974" cy="26553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Stage 1 ( Residual Block ) </a:t>
              </a:r>
              <a:r>
                <a:rPr lang="en-US" sz="3200">
                  <a:solidFill>
                    <a:srgbClr val="BE1D16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+ X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3635194" y="5439359"/>
            <a:ext cx="7544732" cy="935888"/>
            <a:chOff x="0" y="0"/>
            <a:chExt cx="1987090" cy="24648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987090" cy="246489"/>
            </a:xfrm>
            <a:custGeom>
              <a:avLst/>
              <a:gdLst/>
              <a:ahLst/>
              <a:cxnLst/>
              <a:rect r="r" b="b" t="t" l="l"/>
              <a:pathLst>
                <a:path h="246489" w="1987090">
                  <a:moveTo>
                    <a:pt x="21549" y="0"/>
                  </a:moveTo>
                  <a:lnTo>
                    <a:pt x="1965541" y="0"/>
                  </a:lnTo>
                  <a:cubicBezTo>
                    <a:pt x="1977442" y="0"/>
                    <a:pt x="1987090" y="9648"/>
                    <a:pt x="1987090" y="21549"/>
                  </a:cubicBezTo>
                  <a:lnTo>
                    <a:pt x="1987090" y="224940"/>
                  </a:lnTo>
                  <a:cubicBezTo>
                    <a:pt x="1987090" y="236841"/>
                    <a:pt x="1977442" y="246489"/>
                    <a:pt x="1965541" y="246489"/>
                  </a:cubicBezTo>
                  <a:lnTo>
                    <a:pt x="21549" y="246489"/>
                  </a:lnTo>
                  <a:cubicBezTo>
                    <a:pt x="9648" y="246489"/>
                    <a:pt x="0" y="236841"/>
                    <a:pt x="0" y="224940"/>
                  </a:cubicBezTo>
                  <a:lnTo>
                    <a:pt x="0" y="21549"/>
                  </a:lnTo>
                  <a:cubicBezTo>
                    <a:pt x="0" y="9648"/>
                    <a:pt x="9648" y="0"/>
                    <a:pt x="21549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1987090" cy="26553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Stage 3  ( Residual Block ) </a:t>
              </a:r>
              <a:r>
                <a:rPr lang="en-US" sz="3200">
                  <a:solidFill>
                    <a:srgbClr val="BE1D16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+ X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3623361" y="6575273"/>
            <a:ext cx="7544732" cy="935888"/>
            <a:chOff x="0" y="0"/>
            <a:chExt cx="1987090" cy="24648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987090" cy="246489"/>
            </a:xfrm>
            <a:custGeom>
              <a:avLst/>
              <a:gdLst/>
              <a:ahLst/>
              <a:cxnLst/>
              <a:rect r="r" b="b" t="t" l="l"/>
              <a:pathLst>
                <a:path h="246489" w="1987090">
                  <a:moveTo>
                    <a:pt x="21549" y="0"/>
                  </a:moveTo>
                  <a:lnTo>
                    <a:pt x="1965541" y="0"/>
                  </a:lnTo>
                  <a:cubicBezTo>
                    <a:pt x="1977442" y="0"/>
                    <a:pt x="1987090" y="9648"/>
                    <a:pt x="1987090" y="21549"/>
                  </a:cubicBezTo>
                  <a:lnTo>
                    <a:pt x="1987090" y="224940"/>
                  </a:lnTo>
                  <a:cubicBezTo>
                    <a:pt x="1987090" y="236841"/>
                    <a:pt x="1977442" y="246489"/>
                    <a:pt x="1965541" y="246489"/>
                  </a:cubicBezTo>
                  <a:lnTo>
                    <a:pt x="21549" y="246489"/>
                  </a:lnTo>
                  <a:cubicBezTo>
                    <a:pt x="9648" y="246489"/>
                    <a:pt x="0" y="236841"/>
                    <a:pt x="0" y="224940"/>
                  </a:cubicBezTo>
                  <a:lnTo>
                    <a:pt x="0" y="21549"/>
                  </a:lnTo>
                  <a:cubicBezTo>
                    <a:pt x="0" y="9648"/>
                    <a:pt x="9648" y="0"/>
                    <a:pt x="21549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19050"/>
              <a:ext cx="1987090" cy="26553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Stage 4  ( Residual Block ) </a:t>
              </a:r>
              <a:r>
                <a:rPr lang="en-US" sz="3200">
                  <a:solidFill>
                    <a:srgbClr val="BE1D16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+ X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 flipV="true">
            <a:off x="3615287" y="2938102"/>
            <a:ext cx="13565543" cy="22580"/>
          </a:xfrm>
          <a:prstGeom prst="line">
            <a:avLst/>
          </a:prstGeom>
          <a:ln cap="flat" w="38100">
            <a:solidFill>
              <a:srgbClr val="BE1D16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58" id="58"/>
          <p:cNvSpPr/>
          <p:nvPr/>
        </p:nvSpPr>
        <p:spPr>
          <a:xfrm flipH="false" flipV="false" rot="0">
            <a:off x="-2346580" y="6945266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0" y="0"/>
                </a:moveTo>
                <a:lnTo>
                  <a:pt x="5480514" y="0"/>
                </a:lnTo>
                <a:lnTo>
                  <a:pt x="5480514" y="6166541"/>
                </a:lnTo>
                <a:lnTo>
                  <a:pt x="0" y="6166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6398255" y="-1264045"/>
            <a:ext cx="2199288" cy="4047769"/>
          </a:xfrm>
          <a:custGeom>
            <a:avLst/>
            <a:gdLst/>
            <a:ahLst/>
            <a:cxnLst/>
            <a:rect r="r" b="b" t="t" l="l"/>
            <a:pathLst>
              <a:path h="4047769" w="2199288">
                <a:moveTo>
                  <a:pt x="0" y="0"/>
                </a:moveTo>
                <a:lnTo>
                  <a:pt x="2199288" y="0"/>
                </a:lnTo>
                <a:lnTo>
                  <a:pt x="2199288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0" id="60"/>
          <p:cNvSpPr/>
          <p:nvPr/>
        </p:nvSpPr>
        <p:spPr>
          <a:xfrm>
            <a:off x="3615287" y="7749286"/>
            <a:ext cx="13565543" cy="0"/>
          </a:xfrm>
          <a:prstGeom prst="line">
            <a:avLst/>
          </a:prstGeom>
          <a:ln cap="flat" w="38100">
            <a:solidFill>
              <a:srgbClr val="BE1D16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61" id="61"/>
          <p:cNvSpPr txBox="true"/>
          <p:nvPr/>
        </p:nvSpPr>
        <p:spPr>
          <a:xfrm rot="0">
            <a:off x="1527158" y="777596"/>
            <a:ext cx="4841366" cy="73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4"/>
              </a:lnSpc>
            </a:pPr>
            <a:r>
              <a:rPr lang="en-US" sz="5351" spc="214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# ResNet18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474817" y="2177969"/>
            <a:ext cx="478678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2999" spc="119">
                <a:solidFill>
                  <a:srgbClr val="337233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 # 윤곽, 색 등 초반 특징 추출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710122" y="7958836"/>
            <a:ext cx="5470709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999" spc="119">
                <a:solidFill>
                  <a:srgbClr val="337233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# 최종 예측 : out = 3 (1000)</a:t>
            </a:r>
          </a:p>
          <a:p>
            <a:pPr algn="l">
              <a:lnSpc>
                <a:spcPts val="3779"/>
              </a:lnSpc>
            </a:pPr>
            <a:r>
              <a:rPr lang="en-US" sz="2999" spc="119">
                <a:solidFill>
                  <a:srgbClr val="337233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(</a:t>
            </a:r>
            <a:r>
              <a:rPr lang="en-US" sz="2999" spc="119">
                <a:solidFill>
                  <a:srgbClr val="337233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치타/하이에나/호랑이)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710122" y="4584954"/>
            <a:ext cx="4798857" cy="1088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399" spc="135">
                <a:solidFill>
                  <a:srgbClr val="BE1D16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# Skip-connection</a:t>
            </a:r>
          </a:p>
          <a:p>
            <a:pPr algn="ctr">
              <a:lnSpc>
                <a:spcPts val="4283"/>
              </a:lnSpc>
            </a:pPr>
            <a:r>
              <a:rPr lang="en-US" sz="3399" spc="135">
                <a:solidFill>
                  <a:srgbClr val="BE1D16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중요한 특징 세부 학습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7561460" y="1109759"/>
            <a:ext cx="89475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 * ResNet18_Weights.IMAGENET1K_V1 (DEFAULT) &gt;&gt; transforms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857206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29271" y="890849"/>
            <a:ext cx="17029459" cy="8882975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365" y="0"/>
                  </a:moveTo>
                  <a:lnTo>
                    <a:pt x="4624094" y="0"/>
                  </a:lnTo>
                  <a:cubicBezTo>
                    <a:pt x="4627109" y="0"/>
                    <a:pt x="4630000" y="1197"/>
                    <a:pt x="4632131" y="3329"/>
                  </a:cubicBezTo>
                  <a:cubicBezTo>
                    <a:pt x="4634262" y="5460"/>
                    <a:pt x="4635460" y="8351"/>
                    <a:pt x="4635460" y="11365"/>
                  </a:cubicBezTo>
                  <a:lnTo>
                    <a:pt x="4635460" y="2406602"/>
                  </a:lnTo>
                  <a:cubicBezTo>
                    <a:pt x="4635460" y="2409616"/>
                    <a:pt x="4634262" y="2412507"/>
                    <a:pt x="4632131" y="2414638"/>
                  </a:cubicBezTo>
                  <a:cubicBezTo>
                    <a:pt x="4630000" y="2416770"/>
                    <a:pt x="4627109" y="2417967"/>
                    <a:pt x="4624094" y="2417967"/>
                  </a:cubicBezTo>
                  <a:lnTo>
                    <a:pt x="11365" y="2417967"/>
                  </a:lnTo>
                  <a:cubicBezTo>
                    <a:pt x="8351" y="2417967"/>
                    <a:pt x="5460" y="2416770"/>
                    <a:pt x="3329" y="2414638"/>
                  </a:cubicBezTo>
                  <a:cubicBezTo>
                    <a:pt x="1197" y="2412507"/>
                    <a:pt x="0" y="2409616"/>
                    <a:pt x="0" y="2406602"/>
                  </a:cubicBezTo>
                  <a:lnTo>
                    <a:pt x="0" y="11365"/>
                  </a:lnTo>
                  <a:cubicBezTo>
                    <a:pt x="0" y="8351"/>
                    <a:pt x="1197" y="5460"/>
                    <a:pt x="3329" y="3329"/>
                  </a:cubicBezTo>
                  <a:cubicBezTo>
                    <a:pt x="5460" y="1197"/>
                    <a:pt x="8351" y="0"/>
                    <a:pt x="113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80316" y="348547"/>
            <a:ext cx="5266832" cy="905201"/>
            <a:chOff x="0" y="0"/>
            <a:chExt cx="1433644" cy="2463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33644" cy="246398"/>
            </a:xfrm>
            <a:custGeom>
              <a:avLst/>
              <a:gdLst/>
              <a:ahLst/>
              <a:cxnLst/>
              <a:rect r="r" b="b" t="t" l="l"/>
              <a:pathLst>
                <a:path h="246398" w="1433644">
                  <a:moveTo>
                    <a:pt x="36748" y="0"/>
                  </a:moveTo>
                  <a:lnTo>
                    <a:pt x="1396896" y="0"/>
                  </a:lnTo>
                  <a:cubicBezTo>
                    <a:pt x="1406642" y="0"/>
                    <a:pt x="1415989" y="3872"/>
                    <a:pt x="1422881" y="10763"/>
                  </a:cubicBezTo>
                  <a:cubicBezTo>
                    <a:pt x="1429773" y="17655"/>
                    <a:pt x="1433644" y="27002"/>
                    <a:pt x="1433644" y="36748"/>
                  </a:cubicBezTo>
                  <a:lnTo>
                    <a:pt x="1433644" y="209650"/>
                  </a:lnTo>
                  <a:cubicBezTo>
                    <a:pt x="1433644" y="219396"/>
                    <a:pt x="1429773" y="228743"/>
                    <a:pt x="1422881" y="235635"/>
                  </a:cubicBezTo>
                  <a:cubicBezTo>
                    <a:pt x="1415989" y="242526"/>
                    <a:pt x="1406642" y="246398"/>
                    <a:pt x="1396896" y="246398"/>
                  </a:cubicBezTo>
                  <a:lnTo>
                    <a:pt x="36748" y="246398"/>
                  </a:lnTo>
                  <a:cubicBezTo>
                    <a:pt x="27002" y="246398"/>
                    <a:pt x="17655" y="242526"/>
                    <a:pt x="10763" y="235635"/>
                  </a:cubicBezTo>
                  <a:cubicBezTo>
                    <a:pt x="3872" y="228743"/>
                    <a:pt x="0" y="219396"/>
                    <a:pt x="0" y="209650"/>
                  </a:cubicBezTo>
                  <a:lnTo>
                    <a:pt x="0" y="36748"/>
                  </a:lnTo>
                  <a:cubicBezTo>
                    <a:pt x="0" y="27002"/>
                    <a:pt x="3872" y="17655"/>
                    <a:pt x="10763" y="10763"/>
                  </a:cubicBezTo>
                  <a:cubicBezTo>
                    <a:pt x="17655" y="3872"/>
                    <a:pt x="27002" y="0"/>
                    <a:pt x="36748" y="0"/>
                  </a:cubicBezTo>
                  <a:close/>
                </a:path>
              </a:pathLst>
            </a:custGeom>
            <a:solidFill>
              <a:srgbClr val="D1926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433644" cy="294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2201042" y="-2023912"/>
            <a:ext cx="21218858" cy="14137064"/>
          </a:xfrm>
          <a:custGeom>
            <a:avLst/>
            <a:gdLst/>
            <a:ahLst/>
            <a:cxnLst/>
            <a:rect r="r" b="b" t="t" l="l"/>
            <a:pathLst>
              <a:path h="14137064" w="21218858">
                <a:moveTo>
                  <a:pt x="0" y="0"/>
                </a:moveTo>
                <a:lnTo>
                  <a:pt x="21218859" y="0"/>
                </a:lnTo>
                <a:lnTo>
                  <a:pt x="21218859" y="14137064"/>
                </a:lnTo>
                <a:lnTo>
                  <a:pt x="0" y="14137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398255" y="-1264045"/>
            <a:ext cx="2199288" cy="4047769"/>
          </a:xfrm>
          <a:custGeom>
            <a:avLst/>
            <a:gdLst/>
            <a:ahLst/>
            <a:cxnLst/>
            <a:rect r="r" b="b" t="t" l="l"/>
            <a:pathLst>
              <a:path h="4047769" w="2199288">
                <a:moveTo>
                  <a:pt x="0" y="0"/>
                </a:moveTo>
                <a:lnTo>
                  <a:pt x="2199288" y="0"/>
                </a:lnTo>
                <a:lnTo>
                  <a:pt x="2199288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2912237" y="7081508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0" y="0"/>
                </a:moveTo>
                <a:lnTo>
                  <a:pt x="5480514" y="0"/>
                </a:lnTo>
                <a:lnTo>
                  <a:pt x="5480514" y="6166542"/>
                </a:lnTo>
                <a:lnTo>
                  <a:pt x="0" y="6166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3979823" y="1418201"/>
            <a:ext cx="9814232" cy="4277693"/>
            <a:chOff x="0" y="0"/>
            <a:chExt cx="13085643" cy="5703591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717840" y="3569690"/>
              <a:ext cx="3136733" cy="920021"/>
              <a:chOff x="0" y="0"/>
              <a:chExt cx="1419798" cy="41643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419798" cy="416435"/>
              </a:xfrm>
              <a:custGeom>
                <a:avLst/>
                <a:gdLst/>
                <a:ahLst/>
                <a:cxnLst/>
                <a:rect r="r" b="b" t="t" l="l"/>
                <a:pathLst>
                  <a:path h="416435" w="1419798">
                    <a:moveTo>
                      <a:pt x="709899" y="0"/>
                    </a:moveTo>
                    <a:cubicBezTo>
                      <a:pt x="317833" y="0"/>
                      <a:pt x="0" y="93222"/>
                      <a:pt x="0" y="208217"/>
                    </a:cubicBezTo>
                    <a:cubicBezTo>
                      <a:pt x="0" y="323213"/>
                      <a:pt x="317833" y="416435"/>
                      <a:pt x="709899" y="416435"/>
                    </a:cubicBezTo>
                    <a:cubicBezTo>
                      <a:pt x="1101966" y="416435"/>
                      <a:pt x="1419798" y="323213"/>
                      <a:pt x="1419798" y="208217"/>
                    </a:cubicBezTo>
                    <a:cubicBezTo>
                      <a:pt x="1419798" y="93222"/>
                      <a:pt x="1101966" y="0"/>
                      <a:pt x="709899" y="0"/>
                    </a:cubicBezTo>
                    <a:close/>
                  </a:path>
                </a:pathLst>
              </a:custGeom>
              <a:solidFill>
                <a:srgbClr val="FFBD59">
                  <a:alpha val="26667"/>
                </a:srgbClr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133106" y="-8584"/>
                <a:ext cx="1153586" cy="3859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854573" cy="4325518"/>
            </a:xfrm>
            <a:custGeom>
              <a:avLst/>
              <a:gdLst/>
              <a:ahLst/>
              <a:cxnLst/>
              <a:rect r="r" b="b" t="t" l="l"/>
              <a:pathLst>
                <a:path h="4325518" w="3854573">
                  <a:moveTo>
                    <a:pt x="0" y="0"/>
                  </a:moveTo>
                  <a:lnTo>
                    <a:pt x="3854573" y="0"/>
                  </a:lnTo>
                  <a:lnTo>
                    <a:pt x="3854573" y="4325518"/>
                  </a:lnTo>
                  <a:lnTo>
                    <a:pt x="0" y="432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943" t="-20412" r="-50218" b="-9113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0">
              <a:off x="5128588" y="3314537"/>
              <a:ext cx="3234861" cy="1175174"/>
              <a:chOff x="0" y="0"/>
              <a:chExt cx="1346880" cy="4893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346880" cy="489300"/>
              </a:xfrm>
              <a:custGeom>
                <a:avLst/>
                <a:gdLst/>
                <a:ahLst/>
                <a:cxnLst/>
                <a:rect r="r" b="b" t="t" l="l"/>
                <a:pathLst>
                  <a:path h="489300" w="1346880">
                    <a:moveTo>
                      <a:pt x="673440" y="0"/>
                    </a:moveTo>
                    <a:cubicBezTo>
                      <a:pt x="301509" y="0"/>
                      <a:pt x="0" y="109534"/>
                      <a:pt x="0" y="244650"/>
                    </a:cubicBezTo>
                    <a:cubicBezTo>
                      <a:pt x="0" y="379767"/>
                      <a:pt x="301509" y="489300"/>
                      <a:pt x="673440" y="489300"/>
                    </a:cubicBezTo>
                    <a:cubicBezTo>
                      <a:pt x="1045370" y="489300"/>
                      <a:pt x="1346880" y="379767"/>
                      <a:pt x="1346880" y="244650"/>
                    </a:cubicBezTo>
                    <a:cubicBezTo>
                      <a:pt x="1346880" y="109534"/>
                      <a:pt x="1045370" y="0"/>
                      <a:pt x="673440" y="0"/>
                    </a:cubicBezTo>
                    <a:close/>
                  </a:path>
                </a:pathLst>
              </a:custGeom>
              <a:solidFill>
                <a:srgbClr val="FFBD59">
                  <a:alpha val="26667"/>
                </a:srgbClr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26270" y="-1753"/>
                <a:ext cx="1094340" cy="445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5078421" y="655590"/>
              <a:ext cx="3095788" cy="3582427"/>
            </a:xfrm>
            <a:custGeom>
              <a:avLst/>
              <a:gdLst/>
              <a:ahLst/>
              <a:cxnLst/>
              <a:rect r="r" b="b" t="t" l="l"/>
              <a:pathLst>
                <a:path h="3582427" w="3095788">
                  <a:moveTo>
                    <a:pt x="0" y="0"/>
                  </a:moveTo>
                  <a:lnTo>
                    <a:pt x="3095789" y="0"/>
                  </a:lnTo>
                  <a:lnTo>
                    <a:pt x="3095789" y="3582426"/>
                  </a:lnTo>
                  <a:lnTo>
                    <a:pt x="0" y="3582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3023" t="0" r="-663" b="0"/>
              </a:stretch>
            </a:blipFill>
          </p:spPr>
        </p:sp>
        <p:grpSp>
          <p:nvGrpSpPr>
            <p:cNvPr name="Group 42" id="42"/>
            <p:cNvGrpSpPr/>
            <p:nvPr/>
          </p:nvGrpSpPr>
          <p:grpSpPr>
            <a:xfrm rot="0">
              <a:off x="8939226" y="3227035"/>
              <a:ext cx="4146416" cy="1175174"/>
              <a:chOff x="0" y="0"/>
              <a:chExt cx="1726419" cy="4893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26419" cy="489300"/>
              </a:xfrm>
              <a:custGeom>
                <a:avLst/>
                <a:gdLst/>
                <a:ahLst/>
                <a:cxnLst/>
                <a:rect r="r" b="b" t="t" l="l"/>
                <a:pathLst>
                  <a:path h="489300" w="1726419">
                    <a:moveTo>
                      <a:pt x="863209" y="0"/>
                    </a:moveTo>
                    <a:cubicBezTo>
                      <a:pt x="386472" y="0"/>
                      <a:pt x="0" y="109534"/>
                      <a:pt x="0" y="244650"/>
                    </a:cubicBezTo>
                    <a:cubicBezTo>
                      <a:pt x="0" y="379767"/>
                      <a:pt x="386472" y="489300"/>
                      <a:pt x="863209" y="489300"/>
                    </a:cubicBezTo>
                    <a:cubicBezTo>
                      <a:pt x="1339947" y="489300"/>
                      <a:pt x="1726419" y="379767"/>
                      <a:pt x="1726419" y="244650"/>
                    </a:cubicBezTo>
                    <a:cubicBezTo>
                      <a:pt x="1726419" y="109534"/>
                      <a:pt x="1339947" y="0"/>
                      <a:pt x="863209" y="0"/>
                    </a:cubicBezTo>
                    <a:close/>
                  </a:path>
                </a:pathLst>
              </a:custGeom>
              <a:solidFill>
                <a:srgbClr val="FFBD59">
                  <a:alpha val="26667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61852" y="-1753"/>
                <a:ext cx="1402715" cy="4451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9161066" y="1786495"/>
              <a:ext cx="3702736" cy="2451522"/>
            </a:xfrm>
            <a:custGeom>
              <a:avLst/>
              <a:gdLst/>
              <a:ahLst/>
              <a:cxnLst/>
              <a:rect r="r" b="b" t="t" l="l"/>
              <a:pathLst>
                <a:path h="2451522" w="3702736">
                  <a:moveTo>
                    <a:pt x="0" y="0"/>
                  </a:moveTo>
                  <a:lnTo>
                    <a:pt x="3702737" y="0"/>
                  </a:lnTo>
                  <a:lnTo>
                    <a:pt x="3702737" y="2451521"/>
                  </a:lnTo>
                  <a:lnTo>
                    <a:pt x="0" y="2451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4414" t="-10023" r="-6255" b="-19248"/>
              </a:stretch>
            </a:blipFill>
          </p:spPr>
        </p:sp>
        <p:sp>
          <p:nvSpPr>
            <p:cNvPr name="TextBox 46" id="46"/>
            <p:cNvSpPr txBox="true"/>
            <p:nvPr/>
          </p:nvSpPr>
          <p:spPr>
            <a:xfrm rot="0">
              <a:off x="272569" y="5079700"/>
              <a:ext cx="3309434" cy="623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5"/>
                </a:lnSpc>
              </a:pPr>
              <a:r>
                <a:rPr lang="en-US" sz="3332" spc="133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0. 치타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5128588" y="5079700"/>
              <a:ext cx="3309434" cy="623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5"/>
                </a:lnSpc>
              </a:pPr>
              <a:r>
                <a:rPr lang="en-US" sz="3332" spc="133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 1. 하이에나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9776209" y="5079700"/>
              <a:ext cx="3309434" cy="623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5"/>
                </a:lnSpc>
              </a:pPr>
              <a:r>
                <a:rPr lang="en-US" sz="3332" spc="133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2. 호랑이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447325" y="6000694"/>
            <a:ext cx="1353809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127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# </a:t>
            </a:r>
            <a:r>
              <a:rPr lang="en-US" sz="3199" spc="127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Conv + BatchNorm + ReLU + MaxPooling : 윤곽, 색 등 초반 특징 추출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641659" y="7692965"/>
            <a:ext cx="6684648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# Stage 1~4 : 중요한 특징 구분 학습 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670234" y="8081751"/>
            <a:ext cx="5838688" cy="142074"/>
            <a:chOff x="0" y="0"/>
            <a:chExt cx="1537762" cy="3741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537762" cy="37419"/>
            </a:xfrm>
            <a:custGeom>
              <a:avLst/>
              <a:gdLst/>
              <a:ahLst/>
              <a:cxnLst/>
              <a:rect r="r" b="b" t="t" l="l"/>
              <a:pathLst>
                <a:path h="37419" w="1537762">
                  <a:moveTo>
                    <a:pt x="0" y="0"/>
                  </a:moveTo>
                  <a:lnTo>
                    <a:pt x="1537762" y="0"/>
                  </a:lnTo>
                  <a:lnTo>
                    <a:pt x="1537762" y="37419"/>
                  </a:lnTo>
                  <a:lnTo>
                    <a:pt x="0" y="37419"/>
                  </a:lnTo>
                  <a:close/>
                </a:path>
              </a:pathLst>
            </a:custGeom>
            <a:solidFill>
              <a:srgbClr val="C14920">
                <a:alpha val="20784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1537762" cy="85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466375" y="6375702"/>
            <a:ext cx="12929138" cy="142074"/>
            <a:chOff x="0" y="0"/>
            <a:chExt cx="3405205" cy="3741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405205" cy="37419"/>
            </a:xfrm>
            <a:custGeom>
              <a:avLst/>
              <a:gdLst/>
              <a:ahLst/>
              <a:cxnLst/>
              <a:rect r="r" b="b" t="t" l="l"/>
              <a:pathLst>
                <a:path h="37419" w="3405205">
                  <a:moveTo>
                    <a:pt x="0" y="0"/>
                  </a:moveTo>
                  <a:lnTo>
                    <a:pt x="3405205" y="0"/>
                  </a:lnTo>
                  <a:lnTo>
                    <a:pt x="3405205" y="37419"/>
                  </a:lnTo>
                  <a:lnTo>
                    <a:pt x="0" y="37419"/>
                  </a:lnTo>
                  <a:close/>
                </a:path>
              </a:pathLst>
            </a:custGeom>
            <a:solidFill>
              <a:srgbClr val="0D5909">
                <a:alpha val="20784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3405205" cy="85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823044" y="6715052"/>
            <a:ext cx="411311" cy="1190638"/>
          </a:xfrm>
          <a:custGeom>
            <a:avLst/>
            <a:gdLst/>
            <a:ahLst/>
            <a:cxnLst/>
            <a:rect r="r" b="b" t="t" l="l"/>
            <a:pathLst>
              <a:path h="1190638" w="411311">
                <a:moveTo>
                  <a:pt x="0" y="0"/>
                </a:moveTo>
                <a:lnTo>
                  <a:pt x="411312" y="0"/>
                </a:lnTo>
                <a:lnTo>
                  <a:pt x="411312" y="1190638"/>
                </a:lnTo>
                <a:lnTo>
                  <a:pt x="0" y="1190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1028700" y="562699"/>
            <a:ext cx="4841366" cy="73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4"/>
              </a:lnSpc>
            </a:pPr>
            <a:r>
              <a:rPr lang="en-US" sz="5351" spc="214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# ResNet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3162114" y="6921760"/>
            <a:ext cx="12606001" cy="464185"/>
            <a:chOff x="0" y="0"/>
            <a:chExt cx="16808001" cy="618914"/>
          </a:xfrm>
        </p:grpSpPr>
        <p:sp>
          <p:nvSpPr>
            <p:cNvPr name="TextBox 60" id="60"/>
            <p:cNvSpPr txBox="true"/>
            <p:nvPr/>
          </p:nvSpPr>
          <p:spPr>
            <a:xfrm rot="0">
              <a:off x="11770768" y="-66675"/>
              <a:ext cx="5037233" cy="685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호랑이_윤곽, 무늬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5216633" y="-66675"/>
              <a:ext cx="5587623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하이에나_윤곽, 무늬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0" y="-66675"/>
              <a:ext cx="4250119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치타_윤곽, 무늬</a:t>
              </a: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11508909" y="8543286"/>
            <a:ext cx="61233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호랑이_줄무늬의 </a:t>
            </a:r>
            <a:r>
              <a:rPr lang="en-US" sz="2999">
                <a:solidFill>
                  <a:srgbClr val="BE1D16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패턴/얼굴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6431703" y="8543286"/>
            <a:ext cx="53840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하이에나_</a:t>
            </a:r>
            <a:r>
              <a:rPr lang="en-US" sz="2999">
                <a:solidFill>
                  <a:srgbClr val="BE1D16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얼굴</a:t>
            </a:r>
            <a:r>
              <a:rPr lang="en-US" sz="2999">
                <a:solidFill>
                  <a:srgbClr val="231F2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, 눈/코/입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47325" y="8543286"/>
            <a:ext cx="463609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치타_</a:t>
            </a:r>
            <a:r>
              <a:rPr lang="en-US" sz="2999">
                <a:solidFill>
                  <a:srgbClr val="BE1D16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점 무늬</a:t>
            </a:r>
            <a:r>
              <a:rPr lang="en-US" sz="29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 </a:t>
            </a:r>
            <a:r>
              <a:rPr lang="en-US" sz="29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분포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181728" y="7704479"/>
            <a:ext cx="584298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 *Grad_cam:  stage 4 conv2  추출 예시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5309348" y="7501830"/>
            <a:ext cx="1845397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BE1D16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“X”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29529" y="1490629"/>
            <a:ext cx="16828941" cy="8466271"/>
            <a:chOff x="0" y="0"/>
            <a:chExt cx="4806346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06346" cy="2417967"/>
            </a:xfrm>
            <a:custGeom>
              <a:avLst/>
              <a:gdLst/>
              <a:ahLst/>
              <a:cxnLst/>
              <a:rect r="r" b="b" t="t" l="l"/>
              <a:pathLst>
                <a:path h="2417967" w="4806346">
                  <a:moveTo>
                    <a:pt x="11501" y="0"/>
                  </a:moveTo>
                  <a:lnTo>
                    <a:pt x="4794845" y="0"/>
                  </a:lnTo>
                  <a:cubicBezTo>
                    <a:pt x="4801197" y="0"/>
                    <a:pt x="4806346" y="5149"/>
                    <a:pt x="4806346" y="11501"/>
                  </a:cubicBezTo>
                  <a:lnTo>
                    <a:pt x="4806346" y="2406466"/>
                  </a:lnTo>
                  <a:cubicBezTo>
                    <a:pt x="4806346" y="2412818"/>
                    <a:pt x="4801197" y="2417967"/>
                    <a:pt x="4794845" y="2417967"/>
                  </a:cubicBezTo>
                  <a:lnTo>
                    <a:pt x="11501" y="2417967"/>
                  </a:lnTo>
                  <a:cubicBezTo>
                    <a:pt x="5149" y="2417967"/>
                    <a:pt x="0" y="2412818"/>
                    <a:pt x="0" y="2406466"/>
                  </a:cubicBezTo>
                  <a:lnTo>
                    <a:pt x="0" y="11501"/>
                  </a:lnTo>
                  <a:cubicBezTo>
                    <a:pt x="0" y="5149"/>
                    <a:pt x="5149" y="0"/>
                    <a:pt x="115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806346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91260" y="683023"/>
            <a:ext cx="5658352" cy="1127004"/>
            <a:chOff x="0" y="0"/>
            <a:chExt cx="1616026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21872"/>
            </a:xfrm>
            <a:custGeom>
              <a:avLst/>
              <a:gdLst/>
              <a:ahLst/>
              <a:cxnLst/>
              <a:rect r="r" b="b" t="t" l="l"/>
              <a:pathLst>
                <a:path h="321872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87667"/>
                  </a:lnTo>
                  <a:cubicBezTo>
                    <a:pt x="1616026" y="296739"/>
                    <a:pt x="1612422" y="305439"/>
                    <a:pt x="1606007" y="311854"/>
                  </a:cubicBezTo>
                  <a:cubicBezTo>
                    <a:pt x="1599592" y="318269"/>
                    <a:pt x="1590892" y="321872"/>
                    <a:pt x="1581820" y="321872"/>
                  </a:cubicBezTo>
                  <a:lnTo>
                    <a:pt x="34206" y="321872"/>
                  </a:lnTo>
                  <a:cubicBezTo>
                    <a:pt x="15314" y="321872"/>
                    <a:pt x="0" y="306558"/>
                    <a:pt x="0" y="287667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C5733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2108408" y="6177858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0" y="0"/>
                </a:moveTo>
                <a:lnTo>
                  <a:pt x="5480513" y="0"/>
                </a:lnTo>
                <a:lnTo>
                  <a:pt x="5480513" y="6166542"/>
                </a:lnTo>
                <a:lnTo>
                  <a:pt x="0" y="6166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-2547835" y="-3412601"/>
            <a:ext cx="22610637" cy="14066718"/>
          </a:xfrm>
          <a:custGeom>
            <a:avLst/>
            <a:gdLst/>
            <a:ahLst/>
            <a:cxnLst/>
            <a:rect r="r" b="b" t="t" l="l"/>
            <a:pathLst>
              <a:path h="14066718" w="22610637">
                <a:moveTo>
                  <a:pt x="0" y="0"/>
                </a:moveTo>
                <a:lnTo>
                  <a:pt x="22610637" y="0"/>
                </a:lnTo>
                <a:lnTo>
                  <a:pt x="22610637" y="14066718"/>
                </a:lnTo>
                <a:lnTo>
                  <a:pt x="0" y="14066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67" r="0" b="-6624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391260" y="2773903"/>
            <a:ext cx="10223592" cy="6484397"/>
            <a:chOff x="0" y="0"/>
            <a:chExt cx="13631456" cy="864586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4129503"/>
              <a:ext cx="4228910" cy="4446334"/>
            </a:xfrm>
            <a:custGeom>
              <a:avLst/>
              <a:gdLst/>
              <a:ahLst/>
              <a:cxnLst/>
              <a:rect r="r" b="b" t="t" l="l"/>
              <a:pathLst>
                <a:path h="4446334" w="4228910">
                  <a:moveTo>
                    <a:pt x="0" y="0"/>
                  </a:moveTo>
                  <a:lnTo>
                    <a:pt x="4228910" y="0"/>
                  </a:lnTo>
                  <a:lnTo>
                    <a:pt x="4228910" y="4446334"/>
                  </a:lnTo>
                  <a:lnTo>
                    <a:pt x="0" y="4446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9381352" y="4177245"/>
              <a:ext cx="4250104" cy="4468618"/>
            </a:xfrm>
            <a:custGeom>
              <a:avLst/>
              <a:gdLst/>
              <a:ahLst/>
              <a:cxnLst/>
              <a:rect r="r" b="b" t="t" l="l"/>
              <a:pathLst>
                <a:path h="4468618" w="4250104">
                  <a:moveTo>
                    <a:pt x="0" y="0"/>
                  </a:moveTo>
                  <a:lnTo>
                    <a:pt x="4250104" y="0"/>
                  </a:lnTo>
                  <a:lnTo>
                    <a:pt x="4250104" y="4468618"/>
                  </a:lnTo>
                  <a:lnTo>
                    <a:pt x="0" y="4468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4695368" y="4142232"/>
              <a:ext cx="4299073" cy="4503631"/>
            </a:xfrm>
            <a:custGeom>
              <a:avLst/>
              <a:gdLst/>
              <a:ahLst/>
              <a:cxnLst/>
              <a:rect r="r" b="b" t="t" l="l"/>
              <a:pathLst>
                <a:path h="4503631" w="4299073">
                  <a:moveTo>
                    <a:pt x="0" y="0"/>
                  </a:moveTo>
                  <a:lnTo>
                    <a:pt x="4299073" y="0"/>
                  </a:lnTo>
                  <a:lnTo>
                    <a:pt x="4299073" y="4503631"/>
                  </a:lnTo>
                  <a:lnTo>
                    <a:pt x="0" y="4503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82" r="0" b="-182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79774" y="0"/>
              <a:ext cx="3949136" cy="3949136"/>
            </a:xfrm>
            <a:custGeom>
              <a:avLst/>
              <a:gdLst/>
              <a:ahLst/>
              <a:cxnLst/>
              <a:rect r="r" b="b" t="t" l="l"/>
              <a:pathLst>
                <a:path h="3949136" w="3949136">
                  <a:moveTo>
                    <a:pt x="0" y="0"/>
                  </a:moveTo>
                  <a:lnTo>
                    <a:pt x="3949136" y="0"/>
                  </a:lnTo>
                  <a:lnTo>
                    <a:pt x="3949136" y="3949136"/>
                  </a:lnTo>
                  <a:lnTo>
                    <a:pt x="0" y="3949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4848710" y="0"/>
              <a:ext cx="4006971" cy="4006971"/>
            </a:xfrm>
            <a:custGeom>
              <a:avLst/>
              <a:gdLst/>
              <a:ahLst/>
              <a:cxnLst/>
              <a:rect r="r" b="b" t="t" l="l"/>
              <a:pathLst>
                <a:path h="4006971" w="4006971">
                  <a:moveTo>
                    <a:pt x="0" y="0"/>
                  </a:moveTo>
                  <a:lnTo>
                    <a:pt x="4006971" y="0"/>
                  </a:lnTo>
                  <a:lnTo>
                    <a:pt x="4006971" y="4006971"/>
                  </a:lnTo>
                  <a:lnTo>
                    <a:pt x="0" y="4006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9507900" y="56800"/>
              <a:ext cx="3997009" cy="3950170"/>
            </a:xfrm>
            <a:custGeom>
              <a:avLst/>
              <a:gdLst/>
              <a:ahLst/>
              <a:cxnLst/>
              <a:rect r="r" b="b" t="t" l="l"/>
              <a:pathLst>
                <a:path h="3950170" w="3997009">
                  <a:moveTo>
                    <a:pt x="0" y="0"/>
                  </a:moveTo>
                  <a:lnTo>
                    <a:pt x="3997008" y="0"/>
                  </a:lnTo>
                  <a:lnTo>
                    <a:pt x="3997008" y="3950171"/>
                  </a:lnTo>
                  <a:lnTo>
                    <a:pt x="0" y="3950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2052" r="-856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2814746" y="6855710"/>
            <a:ext cx="3754133" cy="1101108"/>
            <a:chOff x="0" y="0"/>
            <a:chExt cx="1419798" cy="41643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419798" cy="416435"/>
            </a:xfrm>
            <a:custGeom>
              <a:avLst/>
              <a:gdLst/>
              <a:ahLst/>
              <a:cxnLst/>
              <a:rect r="r" b="b" t="t" l="l"/>
              <a:pathLst>
                <a:path h="416435" w="1419798">
                  <a:moveTo>
                    <a:pt x="709899" y="0"/>
                  </a:moveTo>
                  <a:cubicBezTo>
                    <a:pt x="317833" y="0"/>
                    <a:pt x="0" y="93222"/>
                    <a:pt x="0" y="208217"/>
                  </a:cubicBezTo>
                  <a:cubicBezTo>
                    <a:pt x="0" y="323213"/>
                    <a:pt x="317833" y="416435"/>
                    <a:pt x="709899" y="416435"/>
                  </a:cubicBezTo>
                  <a:cubicBezTo>
                    <a:pt x="1101966" y="416435"/>
                    <a:pt x="1419798" y="323213"/>
                    <a:pt x="1419798" y="208217"/>
                  </a:cubicBezTo>
                  <a:cubicBezTo>
                    <a:pt x="1419798" y="93222"/>
                    <a:pt x="1101966" y="0"/>
                    <a:pt x="709899" y="0"/>
                  </a:cubicBezTo>
                  <a:close/>
                </a:path>
              </a:pathLst>
            </a:custGeom>
            <a:solidFill>
              <a:srgbClr val="FFBD59">
                <a:alpha val="26667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33106" y="-8584"/>
              <a:ext cx="1153586" cy="38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1955614" y="2583403"/>
            <a:ext cx="4613264" cy="5176906"/>
          </a:xfrm>
          <a:custGeom>
            <a:avLst/>
            <a:gdLst/>
            <a:ahLst/>
            <a:cxnLst/>
            <a:rect r="r" b="b" t="t" l="l"/>
            <a:pathLst>
              <a:path h="5176906" w="4613264">
                <a:moveTo>
                  <a:pt x="0" y="0"/>
                </a:moveTo>
                <a:lnTo>
                  <a:pt x="4613264" y="0"/>
                </a:lnTo>
                <a:lnTo>
                  <a:pt x="4613264" y="5176905"/>
                </a:lnTo>
                <a:lnTo>
                  <a:pt x="0" y="51769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7943" t="-20412" r="-50218" b="-9113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3587942">
            <a:off x="13221103" y="4730560"/>
            <a:ext cx="3477590" cy="1699262"/>
            <a:chOff x="0" y="0"/>
            <a:chExt cx="812800" cy="39716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397160"/>
            </a:xfrm>
            <a:custGeom>
              <a:avLst/>
              <a:gdLst/>
              <a:ahLst/>
              <a:cxnLst/>
              <a:rect r="r" b="b" t="t" l="l"/>
              <a:pathLst>
                <a:path h="397160" w="812800">
                  <a:moveTo>
                    <a:pt x="406400" y="0"/>
                  </a:moveTo>
                  <a:cubicBezTo>
                    <a:pt x="181951" y="0"/>
                    <a:pt x="0" y="88907"/>
                    <a:pt x="0" y="198580"/>
                  </a:cubicBezTo>
                  <a:cubicBezTo>
                    <a:pt x="0" y="308253"/>
                    <a:pt x="181951" y="397160"/>
                    <a:pt x="406400" y="397160"/>
                  </a:cubicBezTo>
                  <a:cubicBezTo>
                    <a:pt x="630849" y="397160"/>
                    <a:pt x="812800" y="308253"/>
                    <a:pt x="812800" y="198580"/>
                  </a:cubicBezTo>
                  <a:cubicBezTo>
                    <a:pt x="812800" y="889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1D16">
                <a:alpha val="22745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-10391"/>
              <a:ext cx="660400" cy="370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631243" y="992208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# GRAD-CAM_치타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215907" y="8401924"/>
            <a:ext cx="463609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치타_</a:t>
            </a:r>
            <a:r>
              <a:rPr lang="en-US" sz="3199">
                <a:solidFill>
                  <a:srgbClr val="BE1D16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점 무늬</a:t>
            </a:r>
            <a:r>
              <a:rPr lang="en-US" sz="31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 </a:t>
            </a:r>
            <a:r>
              <a:rPr lang="en-US" sz="31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분포 특징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527192" y="1883041"/>
            <a:ext cx="399150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 * stage 4 conv2  추출 예시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29529" y="1490629"/>
            <a:ext cx="16828941" cy="8466271"/>
            <a:chOff x="0" y="0"/>
            <a:chExt cx="4806346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06346" cy="2417967"/>
            </a:xfrm>
            <a:custGeom>
              <a:avLst/>
              <a:gdLst/>
              <a:ahLst/>
              <a:cxnLst/>
              <a:rect r="r" b="b" t="t" l="l"/>
              <a:pathLst>
                <a:path h="2417967" w="4806346">
                  <a:moveTo>
                    <a:pt x="11501" y="0"/>
                  </a:moveTo>
                  <a:lnTo>
                    <a:pt x="4794845" y="0"/>
                  </a:lnTo>
                  <a:cubicBezTo>
                    <a:pt x="4801197" y="0"/>
                    <a:pt x="4806346" y="5149"/>
                    <a:pt x="4806346" y="11501"/>
                  </a:cubicBezTo>
                  <a:lnTo>
                    <a:pt x="4806346" y="2406466"/>
                  </a:lnTo>
                  <a:cubicBezTo>
                    <a:pt x="4806346" y="2412818"/>
                    <a:pt x="4801197" y="2417967"/>
                    <a:pt x="4794845" y="2417967"/>
                  </a:cubicBezTo>
                  <a:lnTo>
                    <a:pt x="11501" y="2417967"/>
                  </a:lnTo>
                  <a:cubicBezTo>
                    <a:pt x="5149" y="2417967"/>
                    <a:pt x="0" y="2412818"/>
                    <a:pt x="0" y="2406466"/>
                  </a:cubicBezTo>
                  <a:lnTo>
                    <a:pt x="0" y="11501"/>
                  </a:lnTo>
                  <a:cubicBezTo>
                    <a:pt x="0" y="5149"/>
                    <a:pt x="5149" y="0"/>
                    <a:pt x="115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806346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91260" y="683023"/>
            <a:ext cx="6329248" cy="1127004"/>
            <a:chOff x="0" y="0"/>
            <a:chExt cx="1807634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07633" cy="321872"/>
            </a:xfrm>
            <a:custGeom>
              <a:avLst/>
              <a:gdLst/>
              <a:ahLst/>
              <a:cxnLst/>
              <a:rect r="r" b="b" t="t" l="l"/>
              <a:pathLst>
                <a:path h="321872" w="1807633">
                  <a:moveTo>
                    <a:pt x="30580" y="0"/>
                  </a:moveTo>
                  <a:lnTo>
                    <a:pt x="1777054" y="0"/>
                  </a:lnTo>
                  <a:cubicBezTo>
                    <a:pt x="1785164" y="0"/>
                    <a:pt x="1792942" y="3222"/>
                    <a:pt x="1798677" y="8957"/>
                  </a:cubicBezTo>
                  <a:cubicBezTo>
                    <a:pt x="1804412" y="14692"/>
                    <a:pt x="1807633" y="22470"/>
                    <a:pt x="1807633" y="30580"/>
                  </a:cubicBezTo>
                  <a:lnTo>
                    <a:pt x="1807633" y="291292"/>
                  </a:lnTo>
                  <a:cubicBezTo>
                    <a:pt x="1807633" y="308181"/>
                    <a:pt x="1793942" y="321872"/>
                    <a:pt x="1777054" y="321872"/>
                  </a:cubicBezTo>
                  <a:lnTo>
                    <a:pt x="30580" y="321872"/>
                  </a:lnTo>
                  <a:cubicBezTo>
                    <a:pt x="13691" y="321872"/>
                    <a:pt x="0" y="308181"/>
                    <a:pt x="0" y="291292"/>
                  </a:cubicBezTo>
                  <a:lnTo>
                    <a:pt x="0" y="30580"/>
                  </a:lnTo>
                  <a:cubicBezTo>
                    <a:pt x="0" y="13691"/>
                    <a:pt x="13691" y="0"/>
                    <a:pt x="30580" y="0"/>
                  </a:cubicBezTo>
                  <a:close/>
                </a:path>
              </a:pathLst>
            </a:custGeom>
            <a:solidFill>
              <a:srgbClr val="C5733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807634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916637" y="-3373137"/>
            <a:ext cx="22610637" cy="14066718"/>
          </a:xfrm>
          <a:custGeom>
            <a:avLst/>
            <a:gdLst/>
            <a:ahLst/>
            <a:cxnLst/>
            <a:rect r="r" b="b" t="t" l="l"/>
            <a:pathLst>
              <a:path h="14066718" w="22610637">
                <a:moveTo>
                  <a:pt x="0" y="0"/>
                </a:moveTo>
                <a:lnTo>
                  <a:pt x="22610637" y="0"/>
                </a:lnTo>
                <a:lnTo>
                  <a:pt x="22610637" y="14066719"/>
                </a:lnTo>
                <a:lnTo>
                  <a:pt x="0" y="14066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46" r="0" b="-3546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-1555906" y="5947761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0" y="0"/>
                </a:moveTo>
                <a:lnTo>
                  <a:pt x="5480514" y="0"/>
                </a:lnTo>
                <a:lnTo>
                  <a:pt x="5480514" y="6166542"/>
                </a:lnTo>
                <a:lnTo>
                  <a:pt x="0" y="6166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493556" y="2820923"/>
            <a:ext cx="10351668" cy="6437377"/>
            <a:chOff x="0" y="0"/>
            <a:chExt cx="13802223" cy="858316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4224643"/>
              <a:ext cx="4199311" cy="4356347"/>
            </a:xfrm>
            <a:custGeom>
              <a:avLst/>
              <a:gdLst/>
              <a:ahLst/>
              <a:cxnLst/>
              <a:rect r="r" b="b" t="t" l="l"/>
              <a:pathLst>
                <a:path h="4356347" w="4199311">
                  <a:moveTo>
                    <a:pt x="0" y="0"/>
                  </a:moveTo>
                  <a:lnTo>
                    <a:pt x="4199311" y="0"/>
                  </a:lnTo>
                  <a:lnTo>
                    <a:pt x="4199311" y="4356347"/>
                  </a:lnTo>
                  <a:lnTo>
                    <a:pt x="0" y="4356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351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81408" y="0"/>
              <a:ext cx="4036494" cy="4036494"/>
            </a:xfrm>
            <a:custGeom>
              <a:avLst/>
              <a:gdLst/>
              <a:ahLst/>
              <a:cxnLst/>
              <a:rect r="r" b="b" t="t" l="l"/>
              <a:pathLst>
                <a:path h="4036494" w="4036494">
                  <a:moveTo>
                    <a:pt x="0" y="0"/>
                  </a:moveTo>
                  <a:lnTo>
                    <a:pt x="4036495" y="0"/>
                  </a:lnTo>
                  <a:lnTo>
                    <a:pt x="4036495" y="4036494"/>
                  </a:lnTo>
                  <a:lnTo>
                    <a:pt x="0" y="4036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9637564" y="0"/>
              <a:ext cx="4131571" cy="4131571"/>
            </a:xfrm>
            <a:custGeom>
              <a:avLst/>
              <a:gdLst/>
              <a:ahLst/>
              <a:cxnLst/>
              <a:rect r="r" b="b" t="t" l="l"/>
              <a:pathLst>
                <a:path h="4131571" w="4131571">
                  <a:moveTo>
                    <a:pt x="0" y="0"/>
                  </a:moveTo>
                  <a:lnTo>
                    <a:pt x="4131572" y="0"/>
                  </a:lnTo>
                  <a:lnTo>
                    <a:pt x="4131572" y="4131571"/>
                  </a:lnTo>
                  <a:lnTo>
                    <a:pt x="0" y="4131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9593048" y="4157584"/>
              <a:ext cx="4209175" cy="4425585"/>
            </a:xfrm>
            <a:custGeom>
              <a:avLst/>
              <a:gdLst/>
              <a:ahLst/>
              <a:cxnLst/>
              <a:rect r="r" b="b" t="t" l="l"/>
              <a:pathLst>
                <a:path h="4425585" w="4209175">
                  <a:moveTo>
                    <a:pt x="0" y="0"/>
                  </a:moveTo>
                  <a:lnTo>
                    <a:pt x="4209175" y="0"/>
                  </a:lnTo>
                  <a:lnTo>
                    <a:pt x="4209175" y="4425585"/>
                  </a:lnTo>
                  <a:lnTo>
                    <a:pt x="0" y="4425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4882101" y="0"/>
              <a:ext cx="4032212" cy="4032212"/>
            </a:xfrm>
            <a:custGeom>
              <a:avLst/>
              <a:gdLst/>
              <a:ahLst/>
              <a:cxnLst/>
              <a:rect r="r" b="b" t="t" l="l"/>
              <a:pathLst>
                <a:path h="4032212" w="4032212">
                  <a:moveTo>
                    <a:pt x="0" y="0"/>
                  </a:moveTo>
                  <a:lnTo>
                    <a:pt x="4032213" y="0"/>
                  </a:lnTo>
                  <a:lnTo>
                    <a:pt x="4032213" y="4032212"/>
                  </a:lnTo>
                  <a:lnTo>
                    <a:pt x="0" y="4032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4905435" y="4224643"/>
              <a:ext cx="4145395" cy="4358526"/>
            </a:xfrm>
            <a:custGeom>
              <a:avLst/>
              <a:gdLst/>
              <a:ahLst/>
              <a:cxnLst/>
              <a:rect r="r" b="b" t="t" l="l"/>
              <a:pathLst>
                <a:path h="4358526" w="4145395">
                  <a:moveTo>
                    <a:pt x="0" y="0"/>
                  </a:moveTo>
                  <a:lnTo>
                    <a:pt x="4145395" y="0"/>
                  </a:lnTo>
                  <a:lnTo>
                    <a:pt x="4145395" y="4358526"/>
                  </a:lnTo>
                  <a:lnTo>
                    <a:pt x="0" y="4358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631243" y="973158"/>
            <a:ext cx="5849284" cy="56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4200" spc="168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# GRAD-CAM_하이에나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634405" y="8233934"/>
            <a:ext cx="387157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하이에나_</a:t>
            </a:r>
            <a:r>
              <a:rPr lang="en-US" sz="3199">
                <a:solidFill>
                  <a:srgbClr val="BE1D16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얼굴 </a:t>
            </a:r>
            <a:r>
              <a:rPr lang="en-US" sz="3199">
                <a:solidFill>
                  <a:srgbClr val="231F2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특징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2634405" y="6373059"/>
            <a:ext cx="3871575" cy="1406482"/>
            <a:chOff x="0" y="0"/>
            <a:chExt cx="1346880" cy="4893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346880" cy="489300"/>
            </a:xfrm>
            <a:custGeom>
              <a:avLst/>
              <a:gdLst/>
              <a:ahLst/>
              <a:cxnLst/>
              <a:rect r="r" b="b" t="t" l="l"/>
              <a:pathLst>
                <a:path h="489300" w="1346880">
                  <a:moveTo>
                    <a:pt x="673440" y="0"/>
                  </a:moveTo>
                  <a:cubicBezTo>
                    <a:pt x="301509" y="0"/>
                    <a:pt x="0" y="109534"/>
                    <a:pt x="0" y="244650"/>
                  </a:cubicBezTo>
                  <a:cubicBezTo>
                    <a:pt x="0" y="379767"/>
                    <a:pt x="301509" y="489300"/>
                    <a:pt x="673440" y="489300"/>
                  </a:cubicBezTo>
                  <a:cubicBezTo>
                    <a:pt x="1045370" y="489300"/>
                    <a:pt x="1346880" y="379767"/>
                    <a:pt x="1346880" y="244650"/>
                  </a:cubicBezTo>
                  <a:cubicBezTo>
                    <a:pt x="1346880" y="109534"/>
                    <a:pt x="1045370" y="0"/>
                    <a:pt x="673440" y="0"/>
                  </a:cubicBezTo>
                  <a:close/>
                </a:path>
              </a:pathLst>
            </a:custGeom>
            <a:solidFill>
              <a:srgbClr val="FFBD59">
                <a:alpha val="26667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126270" y="-1753"/>
              <a:ext cx="1094340" cy="44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2574364" y="3190755"/>
            <a:ext cx="3705129" cy="4287552"/>
          </a:xfrm>
          <a:custGeom>
            <a:avLst/>
            <a:gdLst/>
            <a:ahLst/>
            <a:cxnLst/>
            <a:rect r="r" b="b" t="t" l="l"/>
            <a:pathLst>
              <a:path h="4287552" w="3705129">
                <a:moveTo>
                  <a:pt x="0" y="0"/>
                </a:moveTo>
                <a:lnTo>
                  <a:pt x="3705129" y="0"/>
                </a:lnTo>
                <a:lnTo>
                  <a:pt x="3705129" y="4287551"/>
                </a:lnTo>
                <a:lnTo>
                  <a:pt x="0" y="42875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3023" t="0" r="-663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3587942">
            <a:off x="12668027" y="4321023"/>
            <a:ext cx="1179349" cy="1080113"/>
            <a:chOff x="0" y="0"/>
            <a:chExt cx="275643" cy="25244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75643" cy="252449"/>
            </a:xfrm>
            <a:custGeom>
              <a:avLst/>
              <a:gdLst/>
              <a:ahLst/>
              <a:cxnLst/>
              <a:rect r="r" b="b" t="t" l="l"/>
              <a:pathLst>
                <a:path h="252449" w="275643">
                  <a:moveTo>
                    <a:pt x="137822" y="0"/>
                  </a:moveTo>
                  <a:cubicBezTo>
                    <a:pt x="61705" y="0"/>
                    <a:pt x="0" y="56513"/>
                    <a:pt x="0" y="126225"/>
                  </a:cubicBezTo>
                  <a:cubicBezTo>
                    <a:pt x="0" y="195937"/>
                    <a:pt x="61705" y="252449"/>
                    <a:pt x="137822" y="252449"/>
                  </a:cubicBezTo>
                  <a:cubicBezTo>
                    <a:pt x="213939" y="252449"/>
                    <a:pt x="275643" y="195937"/>
                    <a:pt x="275643" y="126225"/>
                  </a:cubicBezTo>
                  <a:cubicBezTo>
                    <a:pt x="275643" y="56513"/>
                    <a:pt x="213939" y="0"/>
                    <a:pt x="137822" y="0"/>
                  </a:cubicBezTo>
                  <a:close/>
                </a:path>
              </a:pathLst>
            </a:custGeom>
            <a:solidFill>
              <a:srgbClr val="BE1D16">
                <a:alpha val="22745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25842" y="-23958"/>
              <a:ext cx="223960" cy="25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7853715" y="2067209"/>
            <a:ext cx="399150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 * stage 4 conv2  추출 예시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29529" y="1490629"/>
            <a:ext cx="16828941" cy="8466271"/>
            <a:chOff x="0" y="0"/>
            <a:chExt cx="4806346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06346" cy="2417967"/>
            </a:xfrm>
            <a:custGeom>
              <a:avLst/>
              <a:gdLst/>
              <a:ahLst/>
              <a:cxnLst/>
              <a:rect r="r" b="b" t="t" l="l"/>
              <a:pathLst>
                <a:path h="2417967" w="4806346">
                  <a:moveTo>
                    <a:pt x="11501" y="0"/>
                  </a:moveTo>
                  <a:lnTo>
                    <a:pt x="4794845" y="0"/>
                  </a:lnTo>
                  <a:cubicBezTo>
                    <a:pt x="4801197" y="0"/>
                    <a:pt x="4806346" y="5149"/>
                    <a:pt x="4806346" y="11501"/>
                  </a:cubicBezTo>
                  <a:lnTo>
                    <a:pt x="4806346" y="2406466"/>
                  </a:lnTo>
                  <a:cubicBezTo>
                    <a:pt x="4806346" y="2412818"/>
                    <a:pt x="4801197" y="2417967"/>
                    <a:pt x="4794845" y="2417967"/>
                  </a:cubicBezTo>
                  <a:lnTo>
                    <a:pt x="11501" y="2417967"/>
                  </a:lnTo>
                  <a:cubicBezTo>
                    <a:pt x="5149" y="2417967"/>
                    <a:pt x="0" y="2412818"/>
                    <a:pt x="0" y="2406466"/>
                  </a:cubicBezTo>
                  <a:lnTo>
                    <a:pt x="0" y="11501"/>
                  </a:lnTo>
                  <a:cubicBezTo>
                    <a:pt x="0" y="5149"/>
                    <a:pt x="5149" y="0"/>
                    <a:pt x="115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806346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91260" y="683023"/>
            <a:ext cx="6329248" cy="1127004"/>
            <a:chOff x="0" y="0"/>
            <a:chExt cx="1807634" cy="32187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07633" cy="321872"/>
            </a:xfrm>
            <a:custGeom>
              <a:avLst/>
              <a:gdLst/>
              <a:ahLst/>
              <a:cxnLst/>
              <a:rect r="r" b="b" t="t" l="l"/>
              <a:pathLst>
                <a:path h="321872" w="1807633">
                  <a:moveTo>
                    <a:pt x="30580" y="0"/>
                  </a:moveTo>
                  <a:lnTo>
                    <a:pt x="1777054" y="0"/>
                  </a:lnTo>
                  <a:cubicBezTo>
                    <a:pt x="1785164" y="0"/>
                    <a:pt x="1792942" y="3222"/>
                    <a:pt x="1798677" y="8957"/>
                  </a:cubicBezTo>
                  <a:cubicBezTo>
                    <a:pt x="1804412" y="14692"/>
                    <a:pt x="1807633" y="22470"/>
                    <a:pt x="1807633" y="30580"/>
                  </a:cubicBezTo>
                  <a:lnTo>
                    <a:pt x="1807633" y="291292"/>
                  </a:lnTo>
                  <a:cubicBezTo>
                    <a:pt x="1807633" y="308181"/>
                    <a:pt x="1793942" y="321872"/>
                    <a:pt x="1777054" y="321872"/>
                  </a:cubicBezTo>
                  <a:lnTo>
                    <a:pt x="30580" y="321872"/>
                  </a:lnTo>
                  <a:cubicBezTo>
                    <a:pt x="13691" y="321872"/>
                    <a:pt x="0" y="308181"/>
                    <a:pt x="0" y="291292"/>
                  </a:cubicBezTo>
                  <a:lnTo>
                    <a:pt x="0" y="30580"/>
                  </a:lnTo>
                  <a:cubicBezTo>
                    <a:pt x="0" y="13691"/>
                    <a:pt x="13691" y="0"/>
                    <a:pt x="30580" y="0"/>
                  </a:cubicBezTo>
                  <a:close/>
                </a:path>
              </a:pathLst>
            </a:custGeom>
            <a:solidFill>
              <a:srgbClr val="C5733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807634" cy="369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1555906" y="5947761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0" y="0"/>
                </a:moveTo>
                <a:lnTo>
                  <a:pt x="5480514" y="0"/>
                </a:lnTo>
                <a:lnTo>
                  <a:pt x="5480514" y="6166542"/>
                </a:lnTo>
                <a:lnTo>
                  <a:pt x="0" y="61665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-2494646" y="-2939852"/>
            <a:ext cx="22610637" cy="14066718"/>
          </a:xfrm>
          <a:custGeom>
            <a:avLst/>
            <a:gdLst/>
            <a:ahLst/>
            <a:cxnLst/>
            <a:rect r="r" b="b" t="t" l="l"/>
            <a:pathLst>
              <a:path h="14066718" w="22610637">
                <a:moveTo>
                  <a:pt x="0" y="0"/>
                </a:moveTo>
                <a:lnTo>
                  <a:pt x="22610637" y="0"/>
                </a:lnTo>
                <a:lnTo>
                  <a:pt x="22610637" y="14066718"/>
                </a:lnTo>
                <a:lnTo>
                  <a:pt x="0" y="14066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46" r="0" b="-3546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312331" y="2136423"/>
            <a:ext cx="10875352" cy="6681062"/>
            <a:chOff x="0" y="0"/>
            <a:chExt cx="14500469" cy="890808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4210031"/>
              <a:ext cx="4468317" cy="4698051"/>
            </a:xfrm>
            <a:custGeom>
              <a:avLst/>
              <a:gdLst/>
              <a:ahLst/>
              <a:cxnLst/>
              <a:rect r="r" b="b" t="t" l="l"/>
              <a:pathLst>
                <a:path h="4698051" w="4468317">
                  <a:moveTo>
                    <a:pt x="0" y="0"/>
                  </a:moveTo>
                  <a:lnTo>
                    <a:pt x="4468317" y="0"/>
                  </a:lnTo>
                  <a:lnTo>
                    <a:pt x="4468317" y="4698051"/>
                  </a:lnTo>
                  <a:lnTo>
                    <a:pt x="0" y="4698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29143" y="0"/>
              <a:ext cx="4210031" cy="4210031"/>
            </a:xfrm>
            <a:custGeom>
              <a:avLst/>
              <a:gdLst/>
              <a:ahLst/>
              <a:cxnLst/>
              <a:rect r="r" b="b" t="t" l="l"/>
              <a:pathLst>
                <a:path h="4210031" w="4210031">
                  <a:moveTo>
                    <a:pt x="0" y="0"/>
                  </a:moveTo>
                  <a:lnTo>
                    <a:pt x="4210031" y="0"/>
                  </a:lnTo>
                  <a:lnTo>
                    <a:pt x="4210031" y="4210031"/>
                  </a:lnTo>
                  <a:lnTo>
                    <a:pt x="0" y="4210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5300297" y="12606"/>
              <a:ext cx="4197425" cy="4197425"/>
            </a:xfrm>
            <a:custGeom>
              <a:avLst/>
              <a:gdLst/>
              <a:ahLst/>
              <a:cxnLst/>
              <a:rect r="r" b="b" t="t" l="l"/>
              <a:pathLst>
                <a:path h="4197425" w="4197425">
                  <a:moveTo>
                    <a:pt x="0" y="0"/>
                  </a:moveTo>
                  <a:lnTo>
                    <a:pt x="4197425" y="0"/>
                  </a:lnTo>
                  <a:lnTo>
                    <a:pt x="4197425" y="4197425"/>
                  </a:lnTo>
                  <a:lnTo>
                    <a:pt x="0" y="4197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5249535" y="4388107"/>
              <a:ext cx="4298950" cy="4519975"/>
            </a:xfrm>
            <a:custGeom>
              <a:avLst/>
              <a:gdLst/>
              <a:ahLst/>
              <a:cxnLst/>
              <a:rect r="r" b="b" t="t" l="l"/>
              <a:pathLst>
                <a:path h="4519975" w="4298950">
                  <a:moveTo>
                    <a:pt x="0" y="0"/>
                  </a:moveTo>
                  <a:lnTo>
                    <a:pt x="4298950" y="0"/>
                  </a:lnTo>
                  <a:lnTo>
                    <a:pt x="4298950" y="4519975"/>
                  </a:lnTo>
                  <a:lnTo>
                    <a:pt x="0" y="4519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0282257" y="4341513"/>
              <a:ext cx="4218212" cy="4435087"/>
            </a:xfrm>
            <a:custGeom>
              <a:avLst/>
              <a:gdLst/>
              <a:ahLst/>
              <a:cxnLst/>
              <a:rect r="r" b="b" t="t" l="l"/>
              <a:pathLst>
                <a:path h="4435087" w="4218212">
                  <a:moveTo>
                    <a:pt x="0" y="0"/>
                  </a:moveTo>
                  <a:lnTo>
                    <a:pt x="4218212" y="0"/>
                  </a:lnTo>
                  <a:lnTo>
                    <a:pt x="4218212" y="4435087"/>
                  </a:lnTo>
                  <a:lnTo>
                    <a:pt x="0" y="4435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0324782" y="0"/>
              <a:ext cx="4133162" cy="4133162"/>
            </a:xfrm>
            <a:custGeom>
              <a:avLst/>
              <a:gdLst/>
              <a:ahLst/>
              <a:cxnLst/>
              <a:rect r="r" b="b" t="t" l="l"/>
              <a:pathLst>
                <a:path h="4133162" w="4133162">
                  <a:moveTo>
                    <a:pt x="0" y="0"/>
                  </a:moveTo>
                  <a:lnTo>
                    <a:pt x="4133162" y="0"/>
                  </a:lnTo>
                  <a:lnTo>
                    <a:pt x="4133162" y="4133162"/>
                  </a:lnTo>
                  <a:lnTo>
                    <a:pt x="0" y="4133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631243" y="973158"/>
            <a:ext cx="5849284" cy="56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4200" spc="168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# GRAD-CAM_호랑이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724287" y="7894363"/>
            <a:ext cx="496573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호랑이_줄무늬의 </a:t>
            </a:r>
            <a:r>
              <a:rPr lang="en-US" sz="3199">
                <a:solidFill>
                  <a:srgbClr val="BE1D16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패턴/얼굴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2615709" y="5868989"/>
            <a:ext cx="4538353" cy="1286256"/>
            <a:chOff x="0" y="0"/>
            <a:chExt cx="1726419" cy="4893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726419" cy="489300"/>
            </a:xfrm>
            <a:custGeom>
              <a:avLst/>
              <a:gdLst/>
              <a:ahLst/>
              <a:cxnLst/>
              <a:rect r="r" b="b" t="t" l="l"/>
              <a:pathLst>
                <a:path h="489300" w="1726419">
                  <a:moveTo>
                    <a:pt x="863209" y="0"/>
                  </a:moveTo>
                  <a:cubicBezTo>
                    <a:pt x="386472" y="0"/>
                    <a:pt x="0" y="109534"/>
                    <a:pt x="0" y="244650"/>
                  </a:cubicBezTo>
                  <a:cubicBezTo>
                    <a:pt x="0" y="379767"/>
                    <a:pt x="386472" y="489300"/>
                    <a:pt x="863209" y="489300"/>
                  </a:cubicBezTo>
                  <a:cubicBezTo>
                    <a:pt x="1339947" y="489300"/>
                    <a:pt x="1726419" y="379767"/>
                    <a:pt x="1726419" y="244650"/>
                  </a:cubicBezTo>
                  <a:cubicBezTo>
                    <a:pt x="1726419" y="109534"/>
                    <a:pt x="1339947" y="0"/>
                    <a:pt x="863209" y="0"/>
                  </a:cubicBezTo>
                  <a:close/>
                </a:path>
              </a:pathLst>
            </a:custGeom>
            <a:solidFill>
              <a:srgbClr val="FFBD59">
                <a:alpha val="26667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161852" y="-1753"/>
              <a:ext cx="1402715" cy="44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2858518" y="4292283"/>
            <a:ext cx="4052734" cy="2683250"/>
          </a:xfrm>
          <a:custGeom>
            <a:avLst/>
            <a:gdLst/>
            <a:ahLst/>
            <a:cxnLst/>
            <a:rect r="r" b="b" t="t" l="l"/>
            <a:pathLst>
              <a:path h="2683250" w="4052734">
                <a:moveTo>
                  <a:pt x="0" y="0"/>
                </a:moveTo>
                <a:lnTo>
                  <a:pt x="4052734" y="0"/>
                </a:lnTo>
                <a:lnTo>
                  <a:pt x="4052734" y="2683250"/>
                </a:lnTo>
                <a:lnTo>
                  <a:pt x="0" y="2683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4414" t="-10023" r="-6255" b="-19248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6118988">
            <a:off x="13315611" y="3961306"/>
            <a:ext cx="2061990" cy="2879262"/>
            <a:chOff x="0" y="0"/>
            <a:chExt cx="223277" cy="31177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23277" cy="311773"/>
            </a:xfrm>
            <a:custGeom>
              <a:avLst/>
              <a:gdLst/>
              <a:ahLst/>
              <a:cxnLst/>
              <a:rect r="r" b="b" t="t" l="l"/>
              <a:pathLst>
                <a:path h="311773" w="223277">
                  <a:moveTo>
                    <a:pt x="111639" y="0"/>
                  </a:moveTo>
                  <a:cubicBezTo>
                    <a:pt x="49982" y="0"/>
                    <a:pt x="0" y="69793"/>
                    <a:pt x="0" y="155887"/>
                  </a:cubicBezTo>
                  <a:cubicBezTo>
                    <a:pt x="0" y="241981"/>
                    <a:pt x="49982" y="311773"/>
                    <a:pt x="111639" y="311773"/>
                  </a:cubicBezTo>
                  <a:cubicBezTo>
                    <a:pt x="173295" y="311773"/>
                    <a:pt x="223277" y="241981"/>
                    <a:pt x="223277" y="155887"/>
                  </a:cubicBezTo>
                  <a:cubicBezTo>
                    <a:pt x="223277" y="69793"/>
                    <a:pt x="173295" y="0"/>
                    <a:pt x="111639" y="0"/>
                  </a:cubicBezTo>
                  <a:close/>
                </a:path>
              </a:pathLst>
            </a:custGeom>
            <a:solidFill>
              <a:srgbClr val="BE1D16">
                <a:alpha val="22745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20932" y="-18396"/>
              <a:ext cx="181413" cy="3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8275103" y="1672564"/>
            <a:ext cx="399150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 * stage 4 conv2  추출 예시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215915" y="8807960"/>
            <a:ext cx="8233410" cy="94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# skip-connection으로 정보 손실 방지  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  → 배경이나 주변에 흩어진 heatmap 만들지 않았음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826659" y="-1802225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523870" y="1930120"/>
            <a:ext cx="6989138" cy="7925366"/>
            <a:chOff x="0" y="0"/>
            <a:chExt cx="9318851" cy="10567154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550099"/>
              <a:ext cx="9318851" cy="10017056"/>
              <a:chOff x="0" y="0"/>
              <a:chExt cx="2153896" cy="231527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153896" cy="2315275"/>
              </a:xfrm>
              <a:custGeom>
                <a:avLst/>
                <a:gdLst/>
                <a:ahLst/>
                <a:cxnLst/>
                <a:rect r="r" b="b" t="t" l="l"/>
                <a:pathLst>
                  <a:path h="2315275" w="2153896">
                    <a:moveTo>
                      <a:pt x="25069" y="0"/>
                    </a:moveTo>
                    <a:lnTo>
                      <a:pt x="2128827" y="0"/>
                    </a:lnTo>
                    <a:cubicBezTo>
                      <a:pt x="2142673" y="0"/>
                      <a:pt x="2153896" y="11224"/>
                      <a:pt x="2153896" y="25069"/>
                    </a:cubicBezTo>
                    <a:lnTo>
                      <a:pt x="2153896" y="2290206"/>
                    </a:lnTo>
                    <a:cubicBezTo>
                      <a:pt x="2153896" y="2296854"/>
                      <a:pt x="2151255" y="2303231"/>
                      <a:pt x="2146554" y="2307932"/>
                    </a:cubicBezTo>
                    <a:cubicBezTo>
                      <a:pt x="2141852" y="2312633"/>
                      <a:pt x="2135476" y="2315275"/>
                      <a:pt x="2128827" y="2315275"/>
                    </a:cubicBezTo>
                    <a:lnTo>
                      <a:pt x="25069" y="2315275"/>
                    </a:lnTo>
                    <a:cubicBezTo>
                      <a:pt x="11224" y="2315275"/>
                      <a:pt x="0" y="2304051"/>
                      <a:pt x="0" y="2290206"/>
                    </a:cubicBezTo>
                    <a:lnTo>
                      <a:pt x="0" y="25069"/>
                    </a:lnTo>
                    <a:cubicBezTo>
                      <a:pt x="0" y="18420"/>
                      <a:pt x="2641" y="12044"/>
                      <a:pt x="7343" y="7343"/>
                    </a:cubicBezTo>
                    <a:cubicBezTo>
                      <a:pt x="12044" y="2641"/>
                      <a:pt x="18420" y="0"/>
                      <a:pt x="2506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2153896" cy="2362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163551" y="0"/>
              <a:ext cx="6991749" cy="1392583"/>
              <a:chOff x="0" y="0"/>
              <a:chExt cx="1616026" cy="32187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616026" cy="321872"/>
              </a:xfrm>
              <a:custGeom>
                <a:avLst/>
                <a:gdLst/>
                <a:ahLst/>
                <a:cxnLst/>
                <a:rect r="r" b="b" t="t" l="l"/>
                <a:pathLst>
                  <a:path h="321872" w="1616026">
                    <a:moveTo>
                      <a:pt x="33413" y="0"/>
                    </a:moveTo>
                    <a:lnTo>
                      <a:pt x="1582613" y="0"/>
                    </a:lnTo>
                    <a:cubicBezTo>
                      <a:pt x="1591474" y="0"/>
                      <a:pt x="1599973" y="3520"/>
                      <a:pt x="1606239" y="9786"/>
                    </a:cubicBezTo>
                    <a:cubicBezTo>
                      <a:pt x="1612505" y="16053"/>
                      <a:pt x="1616026" y="24551"/>
                      <a:pt x="1616026" y="33413"/>
                    </a:cubicBezTo>
                    <a:lnTo>
                      <a:pt x="1616026" y="288459"/>
                    </a:lnTo>
                    <a:cubicBezTo>
                      <a:pt x="1616026" y="306913"/>
                      <a:pt x="1601066" y="321872"/>
                      <a:pt x="1582613" y="321872"/>
                    </a:cubicBezTo>
                    <a:lnTo>
                      <a:pt x="33413" y="321872"/>
                    </a:lnTo>
                    <a:cubicBezTo>
                      <a:pt x="14959" y="321872"/>
                      <a:pt x="0" y="306913"/>
                      <a:pt x="0" y="288459"/>
                    </a:cubicBezTo>
                    <a:lnTo>
                      <a:pt x="0" y="33413"/>
                    </a:lnTo>
                    <a:cubicBezTo>
                      <a:pt x="0" y="14959"/>
                      <a:pt x="14959" y="0"/>
                      <a:pt x="33413" y="0"/>
                    </a:cubicBezTo>
                    <a:close/>
                  </a:path>
                </a:pathLst>
              </a:custGeom>
              <a:solidFill>
                <a:srgbClr val="74575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616026" cy="3694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460085" y="333268"/>
              <a:ext cx="6398680" cy="708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5"/>
                </a:lnSpc>
              </a:pPr>
              <a:r>
                <a:rPr lang="en-US" sz="3797" spc="151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# ACCURACY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616019" y="1916279"/>
            <a:ext cx="6964823" cy="7897793"/>
            <a:chOff x="0" y="0"/>
            <a:chExt cx="9286431" cy="1053039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48185"/>
              <a:ext cx="9286431" cy="9982206"/>
              <a:chOff x="0" y="0"/>
              <a:chExt cx="2153896" cy="231527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153896" cy="2315275"/>
              </a:xfrm>
              <a:custGeom>
                <a:avLst/>
                <a:gdLst/>
                <a:ahLst/>
                <a:cxnLst/>
                <a:rect r="r" b="b" t="t" l="l"/>
                <a:pathLst>
                  <a:path h="2315275" w="2153896">
                    <a:moveTo>
                      <a:pt x="25069" y="0"/>
                    </a:moveTo>
                    <a:lnTo>
                      <a:pt x="2128827" y="0"/>
                    </a:lnTo>
                    <a:cubicBezTo>
                      <a:pt x="2142673" y="0"/>
                      <a:pt x="2153896" y="11224"/>
                      <a:pt x="2153896" y="25069"/>
                    </a:cubicBezTo>
                    <a:lnTo>
                      <a:pt x="2153896" y="2290206"/>
                    </a:lnTo>
                    <a:cubicBezTo>
                      <a:pt x="2153896" y="2296854"/>
                      <a:pt x="2151255" y="2303231"/>
                      <a:pt x="2146554" y="2307932"/>
                    </a:cubicBezTo>
                    <a:cubicBezTo>
                      <a:pt x="2141852" y="2312633"/>
                      <a:pt x="2135476" y="2315275"/>
                      <a:pt x="2128827" y="2315275"/>
                    </a:cubicBezTo>
                    <a:lnTo>
                      <a:pt x="25069" y="2315275"/>
                    </a:lnTo>
                    <a:cubicBezTo>
                      <a:pt x="11224" y="2315275"/>
                      <a:pt x="0" y="2304051"/>
                      <a:pt x="0" y="2290206"/>
                    </a:cubicBezTo>
                    <a:lnTo>
                      <a:pt x="0" y="25069"/>
                    </a:lnTo>
                    <a:cubicBezTo>
                      <a:pt x="0" y="18420"/>
                      <a:pt x="2641" y="12044"/>
                      <a:pt x="7343" y="7343"/>
                    </a:cubicBezTo>
                    <a:cubicBezTo>
                      <a:pt x="12044" y="2641"/>
                      <a:pt x="18420" y="0"/>
                      <a:pt x="2506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2153896" cy="2362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159503" y="0"/>
              <a:ext cx="6967424" cy="1387739"/>
              <a:chOff x="0" y="0"/>
              <a:chExt cx="1616026" cy="32187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616026" cy="321872"/>
              </a:xfrm>
              <a:custGeom>
                <a:avLst/>
                <a:gdLst/>
                <a:ahLst/>
                <a:cxnLst/>
                <a:rect r="r" b="b" t="t" l="l"/>
                <a:pathLst>
                  <a:path h="321872" w="1616026">
                    <a:moveTo>
                      <a:pt x="33413" y="0"/>
                    </a:moveTo>
                    <a:lnTo>
                      <a:pt x="1582613" y="0"/>
                    </a:lnTo>
                    <a:cubicBezTo>
                      <a:pt x="1591474" y="0"/>
                      <a:pt x="1599973" y="3520"/>
                      <a:pt x="1606239" y="9786"/>
                    </a:cubicBezTo>
                    <a:cubicBezTo>
                      <a:pt x="1612505" y="16053"/>
                      <a:pt x="1616026" y="24551"/>
                      <a:pt x="1616026" y="33413"/>
                    </a:cubicBezTo>
                    <a:lnTo>
                      <a:pt x="1616026" y="288459"/>
                    </a:lnTo>
                    <a:cubicBezTo>
                      <a:pt x="1616026" y="306913"/>
                      <a:pt x="1601066" y="321872"/>
                      <a:pt x="1582613" y="321872"/>
                    </a:cubicBezTo>
                    <a:lnTo>
                      <a:pt x="33413" y="321872"/>
                    </a:lnTo>
                    <a:cubicBezTo>
                      <a:pt x="14959" y="321872"/>
                      <a:pt x="0" y="306913"/>
                      <a:pt x="0" y="288459"/>
                    </a:cubicBezTo>
                    <a:lnTo>
                      <a:pt x="0" y="33413"/>
                    </a:lnTo>
                    <a:cubicBezTo>
                      <a:pt x="0" y="14959"/>
                      <a:pt x="14959" y="0"/>
                      <a:pt x="33413" y="0"/>
                    </a:cubicBezTo>
                    <a:close/>
                  </a:path>
                </a:pathLst>
              </a:custGeom>
              <a:solidFill>
                <a:srgbClr val="74575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616026" cy="3694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455006" y="332307"/>
              <a:ext cx="6376419" cy="706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2"/>
                </a:lnSpc>
              </a:pPr>
              <a:r>
                <a:rPr lang="en-US" sz="3784" spc="151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# LOSS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true" flipV="false" rot="0">
            <a:off x="16042158" y="6854285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1"/>
                </a:lnTo>
                <a:lnTo>
                  <a:pt x="5480514" y="6166541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3499670" y="360838"/>
            <a:ext cx="11288660" cy="1233811"/>
          </a:xfrm>
          <a:custGeom>
            <a:avLst/>
            <a:gdLst/>
            <a:ahLst/>
            <a:cxnLst/>
            <a:rect r="r" b="b" t="t" l="l"/>
            <a:pathLst>
              <a:path h="1233811" w="11288660">
                <a:moveTo>
                  <a:pt x="0" y="0"/>
                </a:moveTo>
                <a:lnTo>
                  <a:pt x="11288660" y="0"/>
                </a:lnTo>
                <a:lnTo>
                  <a:pt x="11288660" y="1233811"/>
                </a:lnTo>
                <a:lnTo>
                  <a:pt x="0" y="12338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819598" y="3411376"/>
            <a:ext cx="6557663" cy="5157329"/>
          </a:xfrm>
          <a:custGeom>
            <a:avLst/>
            <a:gdLst/>
            <a:ahLst/>
            <a:cxnLst/>
            <a:rect r="r" b="b" t="t" l="l"/>
            <a:pathLst>
              <a:path h="5157329" w="6557663">
                <a:moveTo>
                  <a:pt x="0" y="0"/>
                </a:moveTo>
                <a:lnTo>
                  <a:pt x="6557664" y="0"/>
                </a:lnTo>
                <a:lnTo>
                  <a:pt x="6557664" y="5157329"/>
                </a:lnTo>
                <a:lnTo>
                  <a:pt x="0" y="5157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908418" y="3565586"/>
            <a:ext cx="6306359" cy="5003119"/>
          </a:xfrm>
          <a:custGeom>
            <a:avLst/>
            <a:gdLst/>
            <a:ahLst/>
            <a:cxnLst/>
            <a:rect r="r" b="b" t="t" l="l"/>
            <a:pathLst>
              <a:path h="5003119" w="6306359">
                <a:moveTo>
                  <a:pt x="0" y="0"/>
                </a:moveTo>
                <a:lnTo>
                  <a:pt x="6306359" y="0"/>
                </a:lnTo>
                <a:lnTo>
                  <a:pt x="6306359" y="5003119"/>
                </a:lnTo>
                <a:lnTo>
                  <a:pt x="0" y="50031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908418" y="8750294"/>
            <a:ext cx="4553112" cy="64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8"/>
              </a:lnSpc>
              <a:spcBef>
                <a:spcPct val="0"/>
              </a:spcBef>
            </a:pPr>
            <a:r>
              <a:rPr lang="en-US" sz="3763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= </a:t>
            </a:r>
            <a:r>
              <a:rPr lang="en-US" sz="3763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정확도 99% 이상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599710" y="1033434"/>
            <a:ext cx="3721535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 * 10 Epoch, 30min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935902" y="9034058"/>
            <a:ext cx="4553112" cy="64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8"/>
              </a:lnSpc>
              <a:spcBef>
                <a:spcPct val="0"/>
              </a:spcBef>
            </a:pPr>
            <a:r>
              <a:rPr lang="en-US" sz="3763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조기 종료 1 ▶ 0.0193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935902" y="8492505"/>
            <a:ext cx="6276394" cy="64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8"/>
              </a:lnSpc>
              <a:spcBef>
                <a:spcPct val="0"/>
              </a:spcBef>
            </a:pPr>
            <a:r>
              <a:rPr lang="en-US" sz="3763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조기 종료 3 ▶ 0.06 → 0.0224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4931580" y="7750711"/>
            <a:ext cx="4853265" cy="4816865"/>
          </a:xfrm>
          <a:custGeom>
            <a:avLst/>
            <a:gdLst/>
            <a:ahLst/>
            <a:cxnLst/>
            <a:rect r="r" b="b" t="t" l="l"/>
            <a:pathLst>
              <a:path h="4816865" w="4853265">
                <a:moveTo>
                  <a:pt x="0" y="0"/>
                </a:moveTo>
                <a:lnTo>
                  <a:pt x="4853265" y="0"/>
                </a:lnTo>
                <a:lnTo>
                  <a:pt x="4853265" y="4816866"/>
                </a:lnTo>
                <a:lnTo>
                  <a:pt x="0" y="4816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821272" y="-1771056"/>
            <a:ext cx="2200975" cy="4047769"/>
          </a:xfrm>
          <a:custGeom>
            <a:avLst/>
            <a:gdLst/>
            <a:ahLst/>
            <a:cxnLst/>
            <a:rect r="r" b="b" t="t" l="l"/>
            <a:pathLst>
              <a:path h="4047769" w="2200975">
                <a:moveTo>
                  <a:pt x="0" y="0"/>
                </a:moveTo>
                <a:lnTo>
                  <a:pt x="2200974" y="0"/>
                </a:lnTo>
                <a:lnTo>
                  <a:pt x="2200974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185087">
            <a:off x="14948800" y="-2023885"/>
            <a:ext cx="2200975" cy="4047769"/>
          </a:xfrm>
          <a:custGeom>
            <a:avLst/>
            <a:gdLst/>
            <a:ahLst/>
            <a:cxnLst/>
            <a:rect r="r" b="b" t="t" l="l"/>
            <a:pathLst>
              <a:path h="4047769" w="2200975">
                <a:moveTo>
                  <a:pt x="0" y="0"/>
                </a:moveTo>
                <a:lnTo>
                  <a:pt x="2200975" y="0"/>
                </a:lnTo>
                <a:lnTo>
                  <a:pt x="2200975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4597" y="8477968"/>
            <a:ext cx="7729753" cy="1441747"/>
            <a:chOff x="0" y="0"/>
            <a:chExt cx="2035820" cy="3797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35820" cy="379719"/>
            </a:xfrm>
            <a:custGeom>
              <a:avLst/>
              <a:gdLst/>
              <a:ahLst/>
              <a:cxnLst/>
              <a:rect r="r" b="b" t="t" l="l"/>
              <a:pathLst>
                <a:path h="379719" w="2035820">
                  <a:moveTo>
                    <a:pt x="1017910" y="0"/>
                  </a:moveTo>
                  <a:cubicBezTo>
                    <a:pt x="455734" y="0"/>
                    <a:pt x="0" y="85003"/>
                    <a:pt x="0" y="189860"/>
                  </a:cubicBezTo>
                  <a:cubicBezTo>
                    <a:pt x="0" y="294716"/>
                    <a:pt x="455734" y="379719"/>
                    <a:pt x="1017910" y="379719"/>
                  </a:cubicBezTo>
                  <a:cubicBezTo>
                    <a:pt x="1580086" y="379719"/>
                    <a:pt x="2035820" y="294716"/>
                    <a:pt x="2035820" y="189860"/>
                  </a:cubicBezTo>
                  <a:cubicBezTo>
                    <a:pt x="2035820" y="85003"/>
                    <a:pt x="1580086" y="0"/>
                    <a:pt x="1017910" y="0"/>
                  </a:cubicBezTo>
                  <a:close/>
                </a:path>
              </a:pathLst>
            </a:custGeom>
            <a:solidFill>
              <a:srgbClr val="C14920">
                <a:alpha val="44706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90858" y="-12026"/>
              <a:ext cx="1654103" cy="35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-2136639" y="0"/>
            <a:ext cx="11458607" cy="9198842"/>
          </a:xfrm>
          <a:custGeom>
            <a:avLst/>
            <a:gdLst/>
            <a:ahLst/>
            <a:cxnLst/>
            <a:rect r="r" b="b" t="t" l="l"/>
            <a:pathLst>
              <a:path h="9198842" w="11458607">
                <a:moveTo>
                  <a:pt x="11458607" y="0"/>
                </a:moveTo>
                <a:lnTo>
                  <a:pt x="0" y="0"/>
                </a:lnTo>
                <a:lnTo>
                  <a:pt x="0" y="9198842"/>
                </a:lnTo>
                <a:lnTo>
                  <a:pt x="11458607" y="9198842"/>
                </a:lnTo>
                <a:lnTo>
                  <a:pt x="114586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2220314" y="6779489"/>
            <a:ext cx="4591120" cy="2629460"/>
          </a:xfrm>
          <a:custGeom>
            <a:avLst/>
            <a:gdLst/>
            <a:ahLst/>
            <a:cxnLst/>
            <a:rect r="r" b="b" t="t" l="l"/>
            <a:pathLst>
              <a:path h="2629460" w="4591120">
                <a:moveTo>
                  <a:pt x="4591120" y="0"/>
                </a:moveTo>
                <a:lnTo>
                  <a:pt x="0" y="0"/>
                </a:lnTo>
                <a:lnTo>
                  <a:pt x="0" y="2629460"/>
                </a:lnTo>
                <a:lnTo>
                  <a:pt x="4591120" y="2629460"/>
                </a:lnTo>
                <a:lnTo>
                  <a:pt x="459112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749273" y="8504931"/>
            <a:ext cx="3394727" cy="2829569"/>
          </a:xfrm>
          <a:custGeom>
            <a:avLst/>
            <a:gdLst/>
            <a:ahLst/>
            <a:cxnLst/>
            <a:rect r="r" b="b" t="t" l="l"/>
            <a:pathLst>
              <a:path h="2829569" w="3394727">
                <a:moveTo>
                  <a:pt x="0" y="0"/>
                </a:moveTo>
                <a:lnTo>
                  <a:pt x="3394727" y="0"/>
                </a:lnTo>
                <a:lnTo>
                  <a:pt x="3394727" y="2829569"/>
                </a:lnTo>
                <a:lnTo>
                  <a:pt x="0" y="28295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-1307081" y="6745014"/>
            <a:ext cx="4089002" cy="4114800"/>
          </a:xfrm>
          <a:custGeom>
            <a:avLst/>
            <a:gdLst/>
            <a:ahLst/>
            <a:cxnLst/>
            <a:rect r="r" b="b" t="t" l="l"/>
            <a:pathLst>
              <a:path h="4114800" w="4089002">
                <a:moveTo>
                  <a:pt x="0" y="0"/>
                </a:moveTo>
                <a:lnTo>
                  <a:pt x="4089002" y="0"/>
                </a:lnTo>
                <a:lnTo>
                  <a:pt x="4089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7575129" y="3268479"/>
            <a:ext cx="8445293" cy="4340921"/>
            <a:chOff x="0" y="0"/>
            <a:chExt cx="2058402" cy="105802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58402" cy="1058029"/>
            </a:xfrm>
            <a:custGeom>
              <a:avLst/>
              <a:gdLst/>
              <a:ahLst/>
              <a:cxnLst/>
              <a:rect r="r" b="b" t="t" l="l"/>
              <a:pathLst>
                <a:path h="1058029" w="2058402">
                  <a:moveTo>
                    <a:pt x="46752" y="0"/>
                  </a:moveTo>
                  <a:lnTo>
                    <a:pt x="2011650" y="0"/>
                  </a:lnTo>
                  <a:cubicBezTo>
                    <a:pt x="2024050" y="0"/>
                    <a:pt x="2035941" y="4926"/>
                    <a:pt x="2044709" y="13693"/>
                  </a:cubicBezTo>
                  <a:cubicBezTo>
                    <a:pt x="2053477" y="22461"/>
                    <a:pt x="2058402" y="34353"/>
                    <a:pt x="2058402" y="46752"/>
                  </a:cubicBezTo>
                  <a:lnTo>
                    <a:pt x="2058402" y="1011276"/>
                  </a:lnTo>
                  <a:cubicBezTo>
                    <a:pt x="2058402" y="1037097"/>
                    <a:pt x="2037471" y="1058029"/>
                    <a:pt x="2011650" y="1058029"/>
                  </a:cubicBezTo>
                  <a:lnTo>
                    <a:pt x="46752" y="1058029"/>
                  </a:lnTo>
                  <a:cubicBezTo>
                    <a:pt x="20932" y="1058029"/>
                    <a:pt x="0" y="1037097"/>
                    <a:pt x="0" y="1011276"/>
                  </a:cubicBezTo>
                  <a:lnTo>
                    <a:pt x="0" y="46752"/>
                  </a:lnTo>
                  <a:cubicBezTo>
                    <a:pt x="0" y="20932"/>
                    <a:pt x="20932" y="0"/>
                    <a:pt x="46752" y="0"/>
                  </a:cubicBezTo>
                  <a:close/>
                </a:path>
              </a:pathLst>
            </a:custGeom>
            <a:solidFill>
              <a:srgbClr val="F9E5C5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058402" cy="109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308293" y="2677600"/>
            <a:ext cx="7178679" cy="1181757"/>
            <a:chOff x="0" y="0"/>
            <a:chExt cx="1749686" cy="28803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49686" cy="288034"/>
            </a:xfrm>
            <a:custGeom>
              <a:avLst/>
              <a:gdLst/>
              <a:ahLst/>
              <a:cxnLst/>
              <a:rect r="r" b="b" t="t" l="l"/>
              <a:pathLst>
                <a:path h="288034" w="1749686">
                  <a:moveTo>
                    <a:pt x="55001" y="0"/>
                  </a:moveTo>
                  <a:lnTo>
                    <a:pt x="1694684" y="0"/>
                  </a:lnTo>
                  <a:cubicBezTo>
                    <a:pt x="1709272" y="0"/>
                    <a:pt x="1723261" y="5795"/>
                    <a:pt x="1733576" y="16110"/>
                  </a:cubicBezTo>
                  <a:cubicBezTo>
                    <a:pt x="1743891" y="26424"/>
                    <a:pt x="1749686" y="40414"/>
                    <a:pt x="1749686" y="55001"/>
                  </a:cubicBezTo>
                  <a:lnTo>
                    <a:pt x="1749686" y="233033"/>
                  </a:lnTo>
                  <a:cubicBezTo>
                    <a:pt x="1749686" y="247620"/>
                    <a:pt x="1743891" y="261610"/>
                    <a:pt x="1733576" y="271925"/>
                  </a:cubicBezTo>
                  <a:cubicBezTo>
                    <a:pt x="1723261" y="282239"/>
                    <a:pt x="1709272" y="288034"/>
                    <a:pt x="1694684" y="288034"/>
                  </a:cubicBezTo>
                  <a:lnTo>
                    <a:pt x="55001" y="288034"/>
                  </a:lnTo>
                  <a:cubicBezTo>
                    <a:pt x="24625" y="288034"/>
                    <a:pt x="0" y="263409"/>
                    <a:pt x="0" y="233033"/>
                  </a:cubicBezTo>
                  <a:lnTo>
                    <a:pt x="0" y="55001"/>
                  </a:lnTo>
                  <a:cubicBezTo>
                    <a:pt x="0" y="40414"/>
                    <a:pt x="5795" y="26424"/>
                    <a:pt x="16110" y="16110"/>
                  </a:cubicBezTo>
                  <a:cubicBezTo>
                    <a:pt x="26424" y="5795"/>
                    <a:pt x="40414" y="0"/>
                    <a:pt x="55001" y="0"/>
                  </a:cubicBezTo>
                  <a:close/>
                </a:path>
              </a:pathLst>
            </a:custGeom>
            <a:solidFill>
              <a:srgbClr val="F0C67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749686" cy="326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9072530" y="2704133"/>
            <a:ext cx="5650204" cy="10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9"/>
              </a:lnSpc>
            </a:pPr>
            <a:r>
              <a:rPr lang="en-US" sz="5835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동물 분류 하기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152428" y="4535341"/>
            <a:ext cx="8107675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340"/>
              </a:lnSpc>
            </a:pPr>
            <a:r>
              <a:rPr lang="en-US" sz="810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[4] Efficient Net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80277" y="6258793"/>
            <a:ext cx="2306694" cy="71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2"/>
              </a:lnSpc>
            </a:pPr>
            <a:r>
              <a:rPr lang="en-US" sz="5299" spc="211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이유정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7256" y="-1829418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true" flipV="false" rot="9390837">
            <a:off x="-1711557" y="-3083271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2161087" y="759840"/>
            <a:ext cx="5658352" cy="1050804"/>
            <a:chOff x="0" y="0"/>
            <a:chExt cx="1616026" cy="3001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16026" cy="300110"/>
            </a:xfrm>
            <a:custGeom>
              <a:avLst/>
              <a:gdLst/>
              <a:ahLst/>
              <a:cxnLst/>
              <a:rect r="r" b="b" t="t" l="l"/>
              <a:pathLst>
                <a:path h="300110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65904"/>
                  </a:lnTo>
                  <a:cubicBezTo>
                    <a:pt x="1616026" y="284795"/>
                    <a:pt x="1600711" y="300110"/>
                    <a:pt x="1581820" y="300110"/>
                  </a:cubicBezTo>
                  <a:lnTo>
                    <a:pt x="34206" y="300110"/>
                  </a:lnTo>
                  <a:cubicBezTo>
                    <a:pt x="25134" y="300110"/>
                    <a:pt x="16433" y="296506"/>
                    <a:pt x="10019" y="290091"/>
                  </a:cubicBezTo>
                  <a:cubicBezTo>
                    <a:pt x="3604" y="283676"/>
                    <a:pt x="0" y="274976"/>
                    <a:pt x="0" y="265904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61602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2181879" y="1917481"/>
            <a:ext cx="13924242" cy="2976307"/>
          </a:xfrm>
          <a:custGeom>
            <a:avLst/>
            <a:gdLst/>
            <a:ahLst/>
            <a:cxnLst/>
            <a:rect r="r" b="b" t="t" l="l"/>
            <a:pathLst>
              <a:path h="2976307" w="13924242">
                <a:moveTo>
                  <a:pt x="0" y="0"/>
                </a:moveTo>
                <a:lnTo>
                  <a:pt x="13924242" y="0"/>
                </a:lnTo>
                <a:lnTo>
                  <a:pt x="13924242" y="2976307"/>
                </a:lnTo>
                <a:lnTo>
                  <a:pt x="0" y="2976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2799614" y="4469752"/>
            <a:ext cx="5989776" cy="5989776"/>
          </a:xfrm>
          <a:custGeom>
            <a:avLst/>
            <a:gdLst/>
            <a:ahLst/>
            <a:cxnLst/>
            <a:rect r="r" b="b" t="t" l="l"/>
            <a:pathLst>
              <a:path h="5989776" w="5989776">
                <a:moveTo>
                  <a:pt x="5989776" y="0"/>
                </a:moveTo>
                <a:lnTo>
                  <a:pt x="0" y="0"/>
                </a:lnTo>
                <a:lnTo>
                  <a:pt x="0" y="5989776"/>
                </a:lnTo>
                <a:lnTo>
                  <a:pt x="5989776" y="5989776"/>
                </a:lnTo>
                <a:lnTo>
                  <a:pt x="598977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239029" y="4903313"/>
            <a:ext cx="11094425" cy="188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147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1. 이미지 리사이즈</a:t>
            </a:r>
          </a:p>
          <a:p>
            <a:pPr algn="l">
              <a:lnSpc>
                <a:spcPts val="4900"/>
              </a:lnSpc>
            </a:pPr>
            <a:r>
              <a:rPr lang="en-US" sz="3500" spc="14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이미지 256x256 리사이즈</a:t>
            </a:r>
          </a:p>
          <a:p>
            <a:pPr algn="l">
              <a:lnSpc>
                <a:spcPts val="4900"/>
              </a:lnSpc>
            </a:pPr>
            <a:r>
              <a:rPr lang="en-US" sz="3500" spc="14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리사이즈된 이미지에서 중앙 기준 224x224로 리사이즈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401069" y="1030924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이미지 전처리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81879" y="6812123"/>
            <a:ext cx="10617735" cy="430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147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2. 정규화</a:t>
            </a:r>
          </a:p>
          <a:p>
            <a:pPr algn="l">
              <a:lnSpc>
                <a:spcPts val="4900"/>
              </a:lnSpc>
            </a:pPr>
            <a:r>
              <a:rPr lang="en-US" sz="3500" spc="14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 이미지의 픽셀 값을 [0.0, 1.0] 범위로 리스케일 후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14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평균: [0.485, 0.456, 0.406]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14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표준편차: [0.229, 0.224, 0.225]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480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2292610" y="3348484"/>
            <a:ext cx="5493632" cy="514272"/>
            <a:chOff x="0" y="0"/>
            <a:chExt cx="1446882" cy="13544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46882" cy="135446"/>
            </a:xfrm>
            <a:custGeom>
              <a:avLst/>
              <a:gdLst/>
              <a:ahLst/>
              <a:cxnLst/>
              <a:rect r="r" b="b" t="t" l="l"/>
              <a:pathLst>
                <a:path h="135446" w="1446882">
                  <a:moveTo>
                    <a:pt x="0" y="0"/>
                  </a:moveTo>
                  <a:lnTo>
                    <a:pt x="1446882" y="0"/>
                  </a:lnTo>
                  <a:lnTo>
                    <a:pt x="1446882" y="135446"/>
                  </a:lnTo>
                  <a:lnTo>
                    <a:pt x="0" y="135446"/>
                  </a:lnTo>
                  <a:close/>
                </a:path>
              </a:pathLst>
            </a:custGeom>
            <a:solidFill>
              <a:srgbClr val="C14920">
                <a:alpha val="20784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1446882" cy="183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317894" y="3348484"/>
            <a:ext cx="2363475" cy="514272"/>
            <a:chOff x="0" y="0"/>
            <a:chExt cx="622479" cy="13544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2479" cy="135446"/>
            </a:xfrm>
            <a:custGeom>
              <a:avLst/>
              <a:gdLst/>
              <a:ahLst/>
              <a:cxnLst/>
              <a:rect r="r" b="b" t="t" l="l"/>
              <a:pathLst>
                <a:path h="135446" w="622479">
                  <a:moveTo>
                    <a:pt x="0" y="0"/>
                  </a:moveTo>
                  <a:lnTo>
                    <a:pt x="622479" y="0"/>
                  </a:lnTo>
                  <a:lnTo>
                    <a:pt x="622479" y="135446"/>
                  </a:lnTo>
                  <a:lnTo>
                    <a:pt x="0" y="135446"/>
                  </a:lnTo>
                  <a:close/>
                </a:path>
              </a:pathLst>
            </a:custGeom>
            <a:solidFill>
              <a:srgbClr val="C14920">
                <a:alpha val="20784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22479" cy="183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395435" y="3850705"/>
            <a:ext cx="5863335" cy="489625"/>
            <a:chOff x="0" y="0"/>
            <a:chExt cx="1544253" cy="1289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544253" cy="128955"/>
            </a:xfrm>
            <a:custGeom>
              <a:avLst/>
              <a:gdLst/>
              <a:ahLst/>
              <a:cxnLst/>
              <a:rect r="r" b="b" t="t" l="l"/>
              <a:pathLst>
                <a:path h="128955" w="1544253">
                  <a:moveTo>
                    <a:pt x="0" y="0"/>
                  </a:moveTo>
                  <a:lnTo>
                    <a:pt x="1544253" y="0"/>
                  </a:lnTo>
                  <a:lnTo>
                    <a:pt x="1544253" y="128955"/>
                  </a:lnTo>
                  <a:lnTo>
                    <a:pt x="0" y="128955"/>
                  </a:lnTo>
                  <a:close/>
                </a:path>
              </a:pathLst>
            </a:custGeom>
            <a:solidFill>
              <a:srgbClr val="C14920">
                <a:alpha val="20784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1544253" cy="176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2254510" y="4224940"/>
            <a:ext cx="1993772" cy="489625"/>
            <a:chOff x="0" y="0"/>
            <a:chExt cx="525109" cy="1289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25109" cy="128955"/>
            </a:xfrm>
            <a:custGeom>
              <a:avLst/>
              <a:gdLst/>
              <a:ahLst/>
              <a:cxnLst/>
              <a:rect r="r" b="b" t="t" l="l"/>
              <a:pathLst>
                <a:path h="128955" w="525109">
                  <a:moveTo>
                    <a:pt x="0" y="0"/>
                  </a:moveTo>
                  <a:lnTo>
                    <a:pt x="525109" y="0"/>
                  </a:lnTo>
                  <a:lnTo>
                    <a:pt x="525109" y="128955"/>
                  </a:lnTo>
                  <a:lnTo>
                    <a:pt x="0" y="128955"/>
                  </a:lnTo>
                  <a:close/>
                </a:path>
              </a:pathLst>
            </a:custGeom>
            <a:solidFill>
              <a:srgbClr val="C14920">
                <a:alpha val="2078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525109" cy="176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6467"/>
            <a:ext cx="7303177" cy="10515046"/>
          </a:xfrm>
          <a:custGeom>
            <a:avLst/>
            <a:gdLst/>
            <a:ahLst/>
            <a:cxnLst/>
            <a:rect r="r" b="b" t="t" l="l"/>
            <a:pathLst>
              <a:path h="10515046" w="7303177">
                <a:moveTo>
                  <a:pt x="0" y="0"/>
                </a:moveTo>
                <a:lnTo>
                  <a:pt x="7303177" y="0"/>
                </a:lnTo>
                <a:lnTo>
                  <a:pt x="7303177" y="10515046"/>
                </a:lnTo>
                <a:lnTo>
                  <a:pt x="0" y="1051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60352" y="1197651"/>
            <a:ext cx="9153028" cy="8466271"/>
            <a:chOff x="0" y="0"/>
            <a:chExt cx="2614105" cy="24179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4105" cy="2417967"/>
            </a:xfrm>
            <a:custGeom>
              <a:avLst/>
              <a:gdLst/>
              <a:ahLst/>
              <a:cxnLst/>
              <a:rect r="r" b="b" t="t" l="l"/>
              <a:pathLst>
                <a:path h="2417967" w="2614105">
                  <a:moveTo>
                    <a:pt x="21146" y="0"/>
                  </a:moveTo>
                  <a:lnTo>
                    <a:pt x="2592959" y="0"/>
                  </a:lnTo>
                  <a:cubicBezTo>
                    <a:pt x="2604638" y="0"/>
                    <a:pt x="2614105" y="9467"/>
                    <a:pt x="2614105" y="21146"/>
                  </a:cubicBezTo>
                  <a:lnTo>
                    <a:pt x="2614105" y="2396822"/>
                  </a:lnTo>
                  <a:cubicBezTo>
                    <a:pt x="2614105" y="2402430"/>
                    <a:pt x="2611877" y="2407808"/>
                    <a:pt x="2607912" y="2411774"/>
                  </a:cubicBezTo>
                  <a:cubicBezTo>
                    <a:pt x="2603946" y="2415740"/>
                    <a:pt x="2598567" y="2417967"/>
                    <a:pt x="2592959" y="2417967"/>
                  </a:cubicBezTo>
                  <a:lnTo>
                    <a:pt x="21146" y="2417967"/>
                  </a:lnTo>
                  <a:cubicBezTo>
                    <a:pt x="9467" y="2417967"/>
                    <a:pt x="0" y="2408500"/>
                    <a:pt x="0" y="2396822"/>
                  </a:cubicBezTo>
                  <a:lnTo>
                    <a:pt x="0" y="21146"/>
                  </a:lnTo>
                  <a:cubicBezTo>
                    <a:pt x="0" y="9467"/>
                    <a:pt x="9467" y="0"/>
                    <a:pt x="211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14105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97924" y="788700"/>
            <a:ext cx="5658352" cy="1050804"/>
            <a:chOff x="0" y="0"/>
            <a:chExt cx="1616026" cy="300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6026" cy="300110"/>
            </a:xfrm>
            <a:custGeom>
              <a:avLst/>
              <a:gdLst/>
              <a:ahLst/>
              <a:cxnLst/>
              <a:rect r="r" b="b" t="t" l="l"/>
              <a:pathLst>
                <a:path h="300110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65904"/>
                  </a:lnTo>
                  <a:cubicBezTo>
                    <a:pt x="1616026" y="284795"/>
                    <a:pt x="1600711" y="300110"/>
                    <a:pt x="1581820" y="300110"/>
                  </a:cubicBezTo>
                  <a:lnTo>
                    <a:pt x="34206" y="300110"/>
                  </a:lnTo>
                  <a:cubicBezTo>
                    <a:pt x="25134" y="300110"/>
                    <a:pt x="16433" y="296506"/>
                    <a:pt x="10019" y="290091"/>
                  </a:cubicBezTo>
                  <a:cubicBezTo>
                    <a:pt x="3604" y="283676"/>
                    <a:pt x="0" y="274976"/>
                    <a:pt x="0" y="265904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D192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1602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335410" y="3165106"/>
            <a:ext cx="7783382" cy="234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3699" spc="147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치타, 하이에나, 호랑이는</a:t>
            </a:r>
          </a:p>
          <a:p>
            <a:pPr algn="ctr">
              <a:lnSpc>
                <a:spcPts val="3736"/>
              </a:lnSpc>
            </a:pPr>
            <a:r>
              <a:rPr lang="en-US" sz="3699" spc="147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모두 외형적으로 비슷한 점이 많아</a:t>
            </a:r>
          </a:p>
          <a:p>
            <a:pPr algn="ctr">
              <a:lnSpc>
                <a:spcPts val="3736"/>
              </a:lnSpc>
            </a:pPr>
            <a:r>
              <a:rPr lang="en-US" sz="3699" spc="147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사람 뿐만 아니라</a:t>
            </a:r>
          </a:p>
          <a:p>
            <a:pPr algn="ctr">
              <a:lnSpc>
                <a:spcPts val="3736"/>
              </a:lnSpc>
            </a:pPr>
            <a:r>
              <a:rPr lang="en-US" sz="3699" spc="147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인공지능 모델에게도 구분이 어려움 </a:t>
            </a:r>
          </a:p>
          <a:p>
            <a:pPr algn="ctr">
              <a:lnSpc>
                <a:spcPts val="353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335410" y="5950292"/>
            <a:ext cx="7783382" cy="143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3700" spc="14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실제로 야생동물 보호, 생태 모니터링,</a:t>
            </a:r>
          </a:p>
          <a:p>
            <a:pPr algn="ctr">
              <a:lnSpc>
                <a:spcPts val="3737"/>
              </a:lnSpc>
            </a:pPr>
            <a:r>
              <a:rPr lang="en-US" sz="3700" spc="14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영상 기반 자동 분류 등 다양한 분야에서 정확한 식별이 중요하기 때문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37907" y="1013765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주제 선정 이유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327809" y="1314102"/>
            <a:ext cx="7303177" cy="10515046"/>
          </a:xfrm>
          <a:custGeom>
            <a:avLst/>
            <a:gdLst/>
            <a:ahLst/>
            <a:cxnLst/>
            <a:rect r="r" b="b" t="t" l="l"/>
            <a:pathLst>
              <a:path h="10515046" w="7303177">
                <a:moveTo>
                  <a:pt x="7303177" y="0"/>
                </a:moveTo>
                <a:lnTo>
                  <a:pt x="0" y="0"/>
                </a:lnTo>
                <a:lnTo>
                  <a:pt x="0" y="10515046"/>
                </a:lnTo>
                <a:lnTo>
                  <a:pt x="7303177" y="10515046"/>
                </a:lnTo>
                <a:lnTo>
                  <a:pt x="73031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625651" y="3361920"/>
            <a:ext cx="7303177" cy="10515046"/>
          </a:xfrm>
          <a:custGeom>
            <a:avLst/>
            <a:gdLst/>
            <a:ahLst/>
            <a:cxnLst/>
            <a:rect r="r" b="b" t="t" l="l"/>
            <a:pathLst>
              <a:path h="10515046" w="7303177">
                <a:moveTo>
                  <a:pt x="0" y="0"/>
                </a:moveTo>
                <a:lnTo>
                  <a:pt x="7303177" y="0"/>
                </a:lnTo>
                <a:lnTo>
                  <a:pt x="7303177" y="10515046"/>
                </a:lnTo>
                <a:lnTo>
                  <a:pt x="0" y="1051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929881" y="3750651"/>
            <a:ext cx="3000000" cy="8593749"/>
          </a:xfrm>
          <a:custGeom>
            <a:avLst/>
            <a:gdLst/>
            <a:ahLst/>
            <a:cxnLst/>
            <a:rect r="r" b="b" t="t" l="l"/>
            <a:pathLst>
              <a:path h="8593749" w="3000000">
                <a:moveTo>
                  <a:pt x="0" y="0"/>
                </a:moveTo>
                <a:lnTo>
                  <a:pt x="3000000" y="0"/>
                </a:lnTo>
                <a:lnTo>
                  <a:pt x="3000000" y="8593749"/>
                </a:lnTo>
                <a:lnTo>
                  <a:pt x="0" y="8593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9663923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4"/>
                </a:lnTo>
                <a:lnTo>
                  <a:pt x="0" y="1246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3057" y="9605399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5"/>
                </a:lnTo>
                <a:lnTo>
                  <a:pt x="0" y="1246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1681" y="8986059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9" y="0"/>
                </a:lnTo>
                <a:lnTo>
                  <a:pt x="803859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577468" y="9663923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4"/>
                </a:lnTo>
                <a:lnTo>
                  <a:pt x="0" y="1246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4890667" y="9605399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1803645" y="0"/>
                </a:moveTo>
                <a:lnTo>
                  <a:pt x="0" y="0"/>
                </a:lnTo>
                <a:lnTo>
                  <a:pt x="0" y="1246155"/>
                </a:lnTo>
                <a:lnTo>
                  <a:pt x="1803645" y="1246155"/>
                </a:lnTo>
                <a:lnTo>
                  <a:pt x="180364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126236" y="9787473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5"/>
                </a:lnTo>
                <a:lnTo>
                  <a:pt x="0" y="1246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914773" y="9258300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8" y="0"/>
                </a:lnTo>
                <a:lnTo>
                  <a:pt x="803858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577468" y="9168133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9" y="0"/>
                </a:lnTo>
                <a:lnTo>
                  <a:pt x="803859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38893" y="9168133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9" y="0"/>
                </a:lnTo>
                <a:lnTo>
                  <a:pt x="803859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71355" y="-148066"/>
            <a:ext cx="8097920" cy="11659309"/>
          </a:xfrm>
          <a:custGeom>
            <a:avLst/>
            <a:gdLst/>
            <a:ahLst/>
            <a:cxnLst/>
            <a:rect r="r" b="b" t="t" l="l"/>
            <a:pathLst>
              <a:path h="11659309" w="8097920">
                <a:moveTo>
                  <a:pt x="0" y="0"/>
                </a:moveTo>
                <a:lnTo>
                  <a:pt x="8097919" y="0"/>
                </a:lnTo>
                <a:lnTo>
                  <a:pt x="8097919" y="11659309"/>
                </a:lnTo>
                <a:lnTo>
                  <a:pt x="0" y="11659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621927" y="9258300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5"/>
                </a:lnTo>
                <a:lnTo>
                  <a:pt x="0" y="1246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688951" y="6490729"/>
            <a:ext cx="4089002" cy="4114800"/>
          </a:xfrm>
          <a:custGeom>
            <a:avLst/>
            <a:gdLst/>
            <a:ahLst/>
            <a:cxnLst/>
            <a:rect r="r" b="b" t="t" l="l"/>
            <a:pathLst>
              <a:path h="4114800" w="4089002">
                <a:moveTo>
                  <a:pt x="0" y="0"/>
                </a:moveTo>
                <a:lnTo>
                  <a:pt x="4089002" y="0"/>
                </a:lnTo>
                <a:lnTo>
                  <a:pt x="4089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85227" y="4092881"/>
            <a:ext cx="3000000" cy="8593749"/>
          </a:xfrm>
          <a:custGeom>
            <a:avLst/>
            <a:gdLst/>
            <a:ahLst/>
            <a:cxnLst/>
            <a:rect r="r" b="b" t="t" l="l"/>
            <a:pathLst>
              <a:path h="8593749" w="3000000">
                <a:moveTo>
                  <a:pt x="0" y="0"/>
                </a:moveTo>
                <a:lnTo>
                  <a:pt x="3000000" y="0"/>
                </a:lnTo>
                <a:lnTo>
                  <a:pt x="3000000" y="8593749"/>
                </a:lnTo>
                <a:lnTo>
                  <a:pt x="0" y="8593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196604" y="9399336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9" y="0"/>
                </a:lnTo>
                <a:lnTo>
                  <a:pt x="803859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859300" y="9309169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8" y="0"/>
                </a:lnTo>
                <a:lnTo>
                  <a:pt x="803858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2400" y="9816323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4"/>
                </a:lnTo>
                <a:lnTo>
                  <a:pt x="0" y="1246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161087" y="759840"/>
            <a:ext cx="5658352" cy="1050804"/>
            <a:chOff x="0" y="0"/>
            <a:chExt cx="1616026" cy="30011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00110"/>
            </a:xfrm>
            <a:custGeom>
              <a:avLst/>
              <a:gdLst/>
              <a:ahLst/>
              <a:cxnLst/>
              <a:rect r="r" b="b" t="t" l="l"/>
              <a:pathLst>
                <a:path h="300110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65904"/>
                  </a:lnTo>
                  <a:cubicBezTo>
                    <a:pt x="1616026" y="284795"/>
                    <a:pt x="1600711" y="300110"/>
                    <a:pt x="1581820" y="300110"/>
                  </a:cubicBezTo>
                  <a:lnTo>
                    <a:pt x="34206" y="300110"/>
                  </a:lnTo>
                  <a:cubicBezTo>
                    <a:pt x="25134" y="300110"/>
                    <a:pt x="16433" y="296506"/>
                    <a:pt x="10019" y="290091"/>
                  </a:cubicBezTo>
                  <a:cubicBezTo>
                    <a:pt x="3604" y="283676"/>
                    <a:pt x="0" y="274976"/>
                    <a:pt x="0" y="265904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1098425">
            <a:off x="16297047" y="-1797718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2350529" y="0"/>
                </a:moveTo>
                <a:lnTo>
                  <a:pt x="0" y="0"/>
                </a:lnTo>
                <a:lnTo>
                  <a:pt x="0" y="4326127"/>
                </a:lnTo>
                <a:lnTo>
                  <a:pt x="2350529" y="4326127"/>
                </a:lnTo>
                <a:lnTo>
                  <a:pt x="235052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31" id="31"/>
          <p:cNvGraphicFramePr>
            <a:graphicFrameLocks noGrp="true"/>
          </p:cNvGraphicFramePr>
          <p:nvPr/>
        </p:nvGraphicFramePr>
        <p:xfrm>
          <a:off x="10372386" y="4239081"/>
          <a:ext cx="6801189" cy="4108904"/>
        </p:xfrm>
        <a:graphic>
          <a:graphicData uri="http://schemas.openxmlformats.org/drawingml/2006/table">
            <a:tbl>
              <a:tblPr/>
              <a:tblGrid>
                <a:gridCol w="2267063"/>
                <a:gridCol w="2267063"/>
                <a:gridCol w="2267063"/>
              </a:tblGrid>
              <a:tr h="8217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 Bold"/>
                          <a:ea typeface="210 어린아이 Bold"/>
                          <a:cs typeface="210 어린아이 Bold"/>
                          <a:sym typeface="210 어린아이 Bold"/>
                        </a:rPr>
                        <a:t>모델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 Bold"/>
                          <a:ea typeface="210 어린아이 Bold"/>
                          <a:cs typeface="210 어린아이 Bold"/>
                          <a:sym typeface="210 어린아이 Bold"/>
                        </a:rPr>
                        <a:t>파라미터 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 Bold"/>
                          <a:ea typeface="210 어린아이 Bold"/>
                          <a:cs typeface="210 어린아이 Bold"/>
                          <a:sym typeface="210 어린아이 Bold"/>
                        </a:rPr>
                        <a:t>TOP5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</a:tr>
              <a:tr h="8217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AlexNet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약 6천만 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80.2%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7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VGG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1억 3천만 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92.7%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7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ResNet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약 2천만 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96.4%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7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BE1D16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EfficientNet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BE1D16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약 500만 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BE1D16"/>
                          </a:solidFill>
                          <a:latin typeface="210 어린아이"/>
                          <a:ea typeface="210 어린아이"/>
                          <a:cs typeface="210 어린아이"/>
                          <a:sym typeface="210 어린아이"/>
                        </a:rPr>
                        <a:t>93.3%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2" id="32"/>
          <p:cNvSpPr txBox="true"/>
          <p:nvPr/>
        </p:nvSpPr>
        <p:spPr>
          <a:xfrm rot="0">
            <a:off x="2401069" y="1030924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EFFICIENT NET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63672" y="2101657"/>
            <a:ext cx="10970071" cy="129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 spc="14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Google에서 개발한 모델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 spc="14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다른 모델보다 적은 파라미터로 높은 성능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94421" y="3613509"/>
            <a:ext cx="8061912" cy="392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spc="148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모델 특징</a:t>
            </a:r>
          </a:p>
          <a:p>
            <a:pPr algn="l">
              <a:lnSpc>
                <a:spcPts val="5180"/>
              </a:lnSpc>
            </a:pPr>
            <a:r>
              <a:rPr lang="en-US" sz="3700" spc="14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기존 모델은 깊이 또는 너비를 확장하는 방식에 집중하는 경우가 많으나,</a:t>
            </a:r>
          </a:p>
          <a:p>
            <a:pPr algn="l">
              <a:lnSpc>
                <a:spcPts val="5180"/>
              </a:lnSpc>
            </a:pPr>
            <a:r>
              <a:rPr lang="en-US" sz="3700" spc="148">
                <a:solidFill>
                  <a:srgbClr val="BE1D16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EfficientNet은 깊이, 너비, 해상도를</a:t>
            </a:r>
          </a:p>
          <a:p>
            <a:pPr algn="l">
              <a:lnSpc>
                <a:spcPts val="5180"/>
              </a:lnSpc>
            </a:pPr>
            <a:r>
              <a:rPr lang="en-US" sz="3700" spc="148">
                <a:solidFill>
                  <a:srgbClr val="BE1D16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비율에 맞게 동시에 확장하여</a:t>
            </a:r>
          </a:p>
          <a:p>
            <a:pPr algn="l">
              <a:lnSpc>
                <a:spcPts val="5180"/>
              </a:lnSpc>
            </a:pPr>
            <a:r>
              <a:rPr lang="en-US" sz="3700" spc="148">
                <a:solidFill>
                  <a:srgbClr val="BE1D16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모델의 효율성 극대화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94421" y="7763786"/>
            <a:ext cx="10970071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14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상대적으로 작은 해상도와 적은 깊이, 너비</a:t>
            </a:r>
          </a:p>
          <a:p>
            <a:pPr algn="l">
              <a:lnSpc>
                <a:spcPts val="4900"/>
              </a:lnSpc>
            </a:pPr>
            <a:r>
              <a:rPr lang="en-US" sz="3500" spc="140">
                <a:solidFill>
                  <a:srgbClr val="BE1D16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efficientnet_b0 선택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-2346580" y="6945266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0" y="0"/>
                </a:moveTo>
                <a:lnTo>
                  <a:pt x="5480514" y="0"/>
                </a:lnTo>
                <a:lnTo>
                  <a:pt x="5480514" y="6166541"/>
                </a:lnTo>
                <a:lnTo>
                  <a:pt x="0" y="6166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25123" y="643212"/>
            <a:ext cx="5207828" cy="1050804"/>
            <a:chOff x="0" y="0"/>
            <a:chExt cx="1487356" cy="3001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87356" cy="300110"/>
            </a:xfrm>
            <a:custGeom>
              <a:avLst/>
              <a:gdLst/>
              <a:ahLst/>
              <a:cxnLst/>
              <a:rect r="r" b="b" t="t" l="l"/>
              <a:pathLst>
                <a:path h="300110" w="1487356">
                  <a:moveTo>
                    <a:pt x="37165" y="0"/>
                  </a:moveTo>
                  <a:lnTo>
                    <a:pt x="1450191" y="0"/>
                  </a:lnTo>
                  <a:cubicBezTo>
                    <a:pt x="1470717" y="0"/>
                    <a:pt x="1487356" y="16639"/>
                    <a:pt x="1487356" y="37165"/>
                  </a:cubicBezTo>
                  <a:lnTo>
                    <a:pt x="1487356" y="262945"/>
                  </a:lnTo>
                  <a:cubicBezTo>
                    <a:pt x="1487356" y="272801"/>
                    <a:pt x="1483440" y="282255"/>
                    <a:pt x="1476471" y="289224"/>
                  </a:cubicBezTo>
                  <a:cubicBezTo>
                    <a:pt x="1469501" y="296194"/>
                    <a:pt x="1460048" y="300110"/>
                    <a:pt x="1450191" y="300110"/>
                  </a:cubicBezTo>
                  <a:lnTo>
                    <a:pt x="37165" y="300110"/>
                  </a:lnTo>
                  <a:cubicBezTo>
                    <a:pt x="16639" y="300110"/>
                    <a:pt x="0" y="283470"/>
                    <a:pt x="0" y="262945"/>
                  </a:cubicBezTo>
                  <a:lnTo>
                    <a:pt x="0" y="37165"/>
                  </a:lnTo>
                  <a:cubicBezTo>
                    <a:pt x="0" y="16639"/>
                    <a:pt x="16639" y="0"/>
                    <a:pt x="37165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48735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884467" y="908328"/>
            <a:ext cx="4614256" cy="68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5100" spc="204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모델 구조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959511" y="2034030"/>
            <a:ext cx="8601740" cy="1373886"/>
            <a:chOff x="0" y="0"/>
            <a:chExt cx="2265479" cy="3618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265479" cy="361847"/>
            </a:xfrm>
            <a:custGeom>
              <a:avLst/>
              <a:gdLst/>
              <a:ahLst/>
              <a:cxnLst/>
              <a:rect r="r" b="b" t="t" l="l"/>
              <a:pathLst>
                <a:path h="361847" w="2265479">
                  <a:moveTo>
                    <a:pt x="18901" y="0"/>
                  </a:moveTo>
                  <a:lnTo>
                    <a:pt x="2246578" y="0"/>
                  </a:lnTo>
                  <a:cubicBezTo>
                    <a:pt x="2257016" y="0"/>
                    <a:pt x="2265479" y="8462"/>
                    <a:pt x="2265479" y="18901"/>
                  </a:cubicBezTo>
                  <a:lnTo>
                    <a:pt x="2265479" y="342946"/>
                  </a:lnTo>
                  <a:cubicBezTo>
                    <a:pt x="2265479" y="347959"/>
                    <a:pt x="2263487" y="352766"/>
                    <a:pt x="2259943" y="356311"/>
                  </a:cubicBezTo>
                  <a:cubicBezTo>
                    <a:pt x="2256398" y="359855"/>
                    <a:pt x="2251591" y="361847"/>
                    <a:pt x="2246578" y="361847"/>
                  </a:cubicBezTo>
                  <a:lnTo>
                    <a:pt x="18901" y="361847"/>
                  </a:lnTo>
                  <a:cubicBezTo>
                    <a:pt x="13888" y="361847"/>
                    <a:pt x="9081" y="359855"/>
                    <a:pt x="5536" y="356311"/>
                  </a:cubicBezTo>
                  <a:cubicBezTo>
                    <a:pt x="1991" y="352766"/>
                    <a:pt x="0" y="347959"/>
                    <a:pt x="0" y="342946"/>
                  </a:cubicBezTo>
                  <a:lnTo>
                    <a:pt x="0" y="18901"/>
                  </a:lnTo>
                  <a:cubicBezTo>
                    <a:pt x="0" y="13888"/>
                    <a:pt x="1991" y="9081"/>
                    <a:pt x="5536" y="5536"/>
                  </a:cubicBezTo>
                  <a:cubicBezTo>
                    <a:pt x="9081" y="1991"/>
                    <a:pt x="13888" y="0"/>
                    <a:pt x="18901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2265479" cy="3904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20"/>
                </a:lnSpc>
              </a:pPr>
              <a:r>
                <a:rPr lang="en-US" sz="30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입력 이미지 처리</a:t>
              </a:r>
            </a:p>
            <a:p>
              <a:pPr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Conv2d + BatchNorm + SiLU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959511" y="3522216"/>
            <a:ext cx="8601740" cy="1840611"/>
            <a:chOff x="0" y="0"/>
            <a:chExt cx="2265479" cy="4847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65479" cy="484770"/>
            </a:xfrm>
            <a:custGeom>
              <a:avLst/>
              <a:gdLst/>
              <a:ahLst/>
              <a:cxnLst/>
              <a:rect r="r" b="b" t="t" l="l"/>
              <a:pathLst>
                <a:path h="484770" w="2265479">
                  <a:moveTo>
                    <a:pt x="18901" y="0"/>
                  </a:moveTo>
                  <a:lnTo>
                    <a:pt x="2246578" y="0"/>
                  </a:lnTo>
                  <a:cubicBezTo>
                    <a:pt x="2257016" y="0"/>
                    <a:pt x="2265479" y="8462"/>
                    <a:pt x="2265479" y="18901"/>
                  </a:cubicBezTo>
                  <a:lnTo>
                    <a:pt x="2265479" y="465869"/>
                  </a:lnTo>
                  <a:cubicBezTo>
                    <a:pt x="2265479" y="470882"/>
                    <a:pt x="2263487" y="475689"/>
                    <a:pt x="2259943" y="479234"/>
                  </a:cubicBezTo>
                  <a:cubicBezTo>
                    <a:pt x="2256398" y="482779"/>
                    <a:pt x="2251591" y="484770"/>
                    <a:pt x="2246578" y="484770"/>
                  </a:cubicBezTo>
                  <a:lnTo>
                    <a:pt x="18901" y="484770"/>
                  </a:lnTo>
                  <a:cubicBezTo>
                    <a:pt x="13888" y="484770"/>
                    <a:pt x="9081" y="482779"/>
                    <a:pt x="5536" y="479234"/>
                  </a:cubicBezTo>
                  <a:cubicBezTo>
                    <a:pt x="1991" y="475689"/>
                    <a:pt x="0" y="470882"/>
                    <a:pt x="0" y="465869"/>
                  </a:cubicBezTo>
                  <a:lnTo>
                    <a:pt x="0" y="18901"/>
                  </a:lnTo>
                  <a:cubicBezTo>
                    <a:pt x="0" y="13888"/>
                    <a:pt x="1991" y="9081"/>
                    <a:pt x="5536" y="5536"/>
                  </a:cubicBezTo>
                  <a:cubicBezTo>
                    <a:pt x="9081" y="1991"/>
                    <a:pt x="13888" y="0"/>
                    <a:pt x="18901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2265479" cy="51334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720"/>
                </a:lnSpc>
              </a:pPr>
              <a:r>
                <a:rPr lang="en-US" sz="3000">
                  <a:solidFill>
                    <a:srgbClr val="BE1D16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MBConv</a:t>
              </a:r>
            </a:p>
            <a:p>
              <a:pPr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Depthwise Separable Convolution → 계산량 줄임</a:t>
              </a:r>
            </a:p>
            <a:p>
              <a:pPr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Squeeze-and-Excitation → 가중치 부여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4671836" y="3269439"/>
            <a:ext cx="1972837" cy="48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2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OUTPUT</a:t>
            </a:r>
          </a:p>
        </p:txBody>
      </p:sp>
      <p:sp>
        <p:nvSpPr>
          <p:cNvPr name="AutoShape 39" id="39"/>
          <p:cNvSpPr/>
          <p:nvPr/>
        </p:nvSpPr>
        <p:spPr>
          <a:xfrm>
            <a:off x="14527759" y="3869501"/>
            <a:ext cx="2116913" cy="185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1856491" y="2863244"/>
            <a:ext cx="2372547" cy="5071768"/>
            <a:chOff x="0" y="0"/>
            <a:chExt cx="3163396" cy="6762357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3163396" cy="6762357"/>
              <a:chOff x="0" y="0"/>
              <a:chExt cx="622295" cy="1330272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622295" cy="1330272"/>
              </a:xfrm>
              <a:custGeom>
                <a:avLst/>
                <a:gdLst/>
                <a:ahLst/>
                <a:cxnLst/>
                <a:rect r="r" b="b" t="t" l="l"/>
                <a:pathLst>
                  <a:path h="1330272" w="622295">
                    <a:moveTo>
                      <a:pt x="68809" y="0"/>
                    </a:moveTo>
                    <a:lnTo>
                      <a:pt x="553485" y="0"/>
                    </a:lnTo>
                    <a:cubicBezTo>
                      <a:pt x="591488" y="0"/>
                      <a:pt x="622295" y="30807"/>
                      <a:pt x="622295" y="68809"/>
                    </a:cubicBezTo>
                    <a:lnTo>
                      <a:pt x="622295" y="1261463"/>
                    </a:lnTo>
                    <a:cubicBezTo>
                      <a:pt x="622295" y="1299466"/>
                      <a:pt x="591488" y="1330272"/>
                      <a:pt x="553485" y="1330272"/>
                    </a:cubicBezTo>
                    <a:lnTo>
                      <a:pt x="68809" y="1330272"/>
                    </a:lnTo>
                    <a:cubicBezTo>
                      <a:pt x="30807" y="1330272"/>
                      <a:pt x="0" y="1299466"/>
                      <a:pt x="0" y="1261463"/>
                    </a:cubicBezTo>
                    <a:lnTo>
                      <a:pt x="0" y="68809"/>
                    </a:lnTo>
                    <a:cubicBezTo>
                      <a:pt x="0" y="30807"/>
                      <a:pt x="30807" y="0"/>
                      <a:pt x="68809" y="0"/>
                    </a:cubicBezTo>
                    <a:close/>
                  </a:path>
                </a:pathLst>
              </a:custGeom>
              <a:solidFill>
                <a:srgbClr val="F1E7DC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9050"/>
                <a:ext cx="622295" cy="1349322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1">
                  <a:lnSpc>
                    <a:spcPts val="3472"/>
                  </a:lnSpc>
                  <a:spcBef>
                    <a:spcPct val="0"/>
                  </a:spcBef>
                </a:pPr>
                <a:r>
                  <a:rPr lang="en-US" sz="2800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IMG</a:t>
                </a:r>
              </a:p>
              <a:p>
                <a:pPr algn="ctr">
                  <a:lnSpc>
                    <a:spcPts val="3472"/>
                  </a:lnSpc>
                  <a:spcBef>
                    <a:spcPct val="0"/>
                  </a:spcBef>
                </a:pPr>
                <a:r>
                  <a:rPr lang="en-US" sz="2800" strike="noStrike" u="none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(3*224*224)</a:t>
                </a: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945539" y="279644"/>
              <a:ext cx="1272317" cy="61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12"/>
                </a:lnSpc>
                <a:spcBef>
                  <a:spcPct val="0"/>
                </a:spcBef>
              </a:pPr>
              <a:r>
                <a:rPr lang="en-US" sz="2913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INPUT</a:t>
              </a:r>
            </a:p>
          </p:txBody>
        </p:sp>
        <p:sp>
          <p:nvSpPr>
            <p:cNvPr name="AutoShape 45" id="45"/>
            <p:cNvSpPr/>
            <p:nvPr/>
          </p:nvSpPr>
          <p:spPr>
            <a:xfrm>
              <a:off x="522854" y="1037099"/>
              <a:ext cx="2268617" cy="0"/>
            </a:xfrm>
            <a:prstGeom prst="line">
              <a:avLst/>
            </a:prstGeom>
            <a:ln cap="flat" w="5101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4959511" y="5481882"/>
            <a:ext cx="8601740" cy="1402537"/>
            <a:chOff x="0" y="0"/>
            <a:chExt cx="2265479" cy="36939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265479" cy="369393"/>
            </a:xfrm>
            <a:custGeom>
              <a:avLst/>
              <a:gdLst/>
              <a:ahLst/>
              <a:cxnLst/>
              <a:rect r="r" b="b" t="t" l="l"/>
              <a:pathLst>
                <a:path h="369393" w="2265479">
                  <a:moveTo>
                    <a:pt x="18901" y="0"/>
                  </a:moveTo>
                  <a:lnTo>
                    <a:pt x="2246578" y="0"/>
                  </a:lnTo>
                  <a:cubicBezTo>
                    <a:pt x="2257016" y="0"/>
                    <a:pt x="2265479" y="8462"/>
                    <a:pt x="2265479" y="18901"/>
                  </a:cubicBezTo>
                  <a:lnTo>
                    <a:pt x="2265479" y="350492"/>
                  </a:lnTo>
                  <a:cubicBezTo>
                    <a:pt x="2265479" y="355504"/>
                    <a:pt x="2263487" y="360312"/>
                    <a:pt x="2259943" y="363857"/>
                  </a:cubicBezTo>
                  <a:cubicBezTo>
                    <a:pt x="2256398" y="367401"/>
                    <a:pt x="2251591" y="369393"/>
                    <a:pt x="2246578" y="369393"/>
                  </a:cubicBezTo>
                  <a:lnTo>
                    <a:pt x="18901" y="369393"/>
                  </a:lnTo>
                  <a:cubicBezTo>
                    <a:pt x="8462" y="369393"/>
                    <a:pt x="0" y="360930"/>
                    <a:pt x="0" y="350492"/>
                  </a:cubicBezTo>
                  <a:lnTo>
                    <a:pt x="0" y="18901"/>
                  </a:lnTo>
                  <a:cubicBezTo>
                    <a:pt x="0" y="13888"/>
                    <a:pt x="1991" y="9081"/>
                    <a:pt x="5536" y="5536"/>
                  </a:cubicBezTo>
                  <a:cubicBezTo>
                    <a:pt x="9081" y="1991"/>
                    <a:pt x="13888" y="0"/>
                    <a:pt x="18901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19050"/>
              <a:ext cx="2265479" cy="38844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Global Average Pooling</a:t>
              </a:r>
            </a:p>
            <a:p>
              <a:pPr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특성 맵을 1x1 크기로 축소하여 특성 벡터를 생성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4959511" y="7032126"/>
            <a:ext cx="8601740" cy="1869262"/>
            <a:chOff x="0" y="0"/>
            <a:chExt cx="2265479" cy="49231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265479" cy="492316"/>
            </a:xfrm>
            <a:custGeom>
              <a:avLst/>
              <a:gdLst/>
              <a:ahLst/>
              <a:cxnLst/>
              <a:rect r="r" b="b" t="t" l="l"/>
              <a:pathLst>
                <a:path h="492316" w="2265479">
                  <a:moveTo>
                    <a:pt x="18901" y="0"/>
                  </a:moveTo>
                  <a:lnTo>
                    <a:pt x="2246578" y="0"/>
                  </a:lnTo>
                  <a:cubicBezTo>
                    <a:pt x="2257016" y="0"/>
                    <a:pt x="2265479" y="8462"/>
                    <a:pt x="2265479" y="18901"/>
                  </a:cubicBezTo>
                  <a:lnTo>
                    <a:pt x="2265479" y="473415"/>
                  </a:lnTo>
                  <a:cubicBezTo>
                    <a:pt x="2265479" y="478428"/>
                    <a:pt x="2263487" y="483235"/>
                    <a:pt x="2259943" y="486780"/>
                  </a:cubicBezTo>
                  <a:cubicBezTo>
                    <a:pt x="2256398" y="490325"/>
                    <a:pt x="2251591" y="492316"/>
                    <a:pt x="2246578" y="492316"/>
                  </a:cubicBezTo>
                  <a:lnTo>
                    <a:pt x="18901" y="492316"/>
                  </a:lnTo>
                  <a:cubicBezTo>
                    <a:pt x="8462" y="492316"/>
                    <a:pt x="0" y="483854"/>
                    <a:pt x="0" y="473415"/>
                  </a:cubicBezTo>
                  <a:lnTo>
                    <a:pt x="0" y="18901"/>
                  </a:lnTo>
                  <a:cubicBezTo>
                    <a:pt x="0" y="13888"/>
                    <a:pt x="1991" y="9081"/>
                    <a:pt x="5536" y="5536"/>
                  </a:cubicBezTo>
                  <a:cubicBezTo>
                    <a:pt x="9081" y="1991"/>
                    <a:pt x="13888" y="0"/>
                    <a:pt x="18901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19050"/>
              <a:ext cx="2265479" cy="51136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Classifier</a:t>
              </a:r>
            </a:p>
            <a:p>
              <a:pPr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Dropout → 과적합 방지</a:t>
              </a:r>
            </a:p>
            <a:p>
              <a:pPr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 Fully Connected Layer를 통해 최종 클래스 예측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4291725" y="2986390"/>
            <a:ext cx="2372547" cy="5071768"/>
            <a:chOff x="0" y="0"/>
            <a:chExt cx="622295" cy="133027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22295" cy="1330272"/>
            </a:xfrm>
            <a:custGeom>
              <a:avLst/>
              <a:gdLst/>
              <a:ahLst/>
              <a:cxnLst/>
              <a:rect r="r" b="b" t="t" l="l"/>
              <a:pathLst>
                <a:path h="1330272" w="622295">
                  <a:moveTo>
                    <a:pt x="68526" y="0"/>
                  </a:moveTo>
                  <a:lnTo>
                    <a:pt x="553769" y="0"/>
                  </a:lnTo>
                  <a:cubicBezTo>
                    <a:pt x="591615" y="0"/>
                    <a:pt x="622295" y="30680"/>
                    <a:pt x="622295" y="68526"/>
                  </a:cubicBezTo>
                  <a:lnTo>
                    <a:pt x="622295" y="1261747"/>
                  </a:lnTo>
                  <a:cubicBezTo>
                    <a:pt x="622295" y="1299592"/>
                    <a:pt x="591615" y="1330272"/>
                    <a:pt x="553769" y="1330272"/>
                  </a:cubicBezTo>
                  <a:lnTo>
                    <a:pt x="68526" y="1330272"/>
                  </a:lnTo>
                  <a:cubicBezTo>
                    <a:pt x="30680" y="1330272"/>
                    <a:pt x="0" y="1299592"/>
                    <a:pt x="0" y="1261747"/>
                  </a:cubicBezTo>
                  <a:lnTo>
                    <a:pt x="0" y="68526"/>
                  </a:lnTo>
                  <a:cubicBezTo>
                    <a:pt x="0" y="30680"/>
                    <a:pt x="30680" y="0"/>
                    <a:pt x="68526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19050"/>
              <a:ext cx="622295" cy="1349322"/>
            </a:xfrm>
            <a:prstGeom prst="rect">
              <a:avLst/>
            </a:prstGeom>
          </p:spPr>
          <p:txBody>
            <a:bodyPr anchor="ctr" rtlCol="false" tIns="255051" lIns="255051" bIns="255051" rIns="255051"/>
            <a:lstStyle/>
            <a:p>
              <a:pPr algn="ctr">
                <a:lnSpc>
                  <a:spcPts val="3472"/>
                </a:lnSpc>
              </a:pPr>
              <a:r>
                <a:rPr lang="en-US" sz="28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cheetah,</a:t>
              </a:r>
            </a:p>
            <a:p>
              <a:pPr algn="ctr">
                <a:lnSpc>
                  <a:spcPts val="3472"/>
                </a:lnSpc>
              </a:pPr>
              <a:r>
                <a:rPr lang="en-US" sz="28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hyena,</a:t>
              </a:r>
            </a:p>
            <a:p>
              <a:pPr algn="ctr">
                <a:lnSpc>
                  <a:spcPts val="3472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tiger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4683865" y="3207513"/>
            <a:ext cx="1701462" cy="47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2"/>
              </a:lnSpc>
              <a:spcBef>
                <a:spcPct val="0"/>
              </a:spcBef>
            </a:pPr>
            <a:r>
              <a:rPr lang="en-US" sz="2913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OUTPUT</a:t>
            </a:r>
          </a:p>
        </p:txBody>
      </p:sp>
      <p:sp>
        <p:nvSpPr>
          <p:cNvPr name="AutoShape 56" id="56"/>
          <p:cNvSpPr/>
          <p:nvPr/>
        </p:nvSpPr>
        <p:spPr>
          <a:xfrm>
            <a:off x="14683865" y="3764214"/>
            <a:ext cx="17014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7" id="57"/>
          <p:cNvSpPr/>
          <p:nvPr/>
        </p:nvSpPr>
        <p:spPr>
          <a:xfrm flipH="false" flipV="false" rot="-10698209">
            <a:off x="15054100" y="-2957827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0" y="0"/>
                </a:moveTo>
                <a:lnTo>
                  <a:pt x="5480514" y="0"/>
                </a:lnTo>
                <a:lnTo>
                  <a:pt x="5480514" y="6166541"/>
                </a:lnTo>
                <a:lnTo>
                  <a:pt x="0" y="6166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161087" y="759840"/>
            <a:ext cx="5658352" cy="1050804"/>
            <a:chOff x="0" y="0"/>
            <a:chExt cx="1616026" cy="30011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00110"/>
            </a:xfrm>
            <a:custGeom>
              <a:avLst/>
              <a:gdLst/>
              <a:ahLst/>
              <a:cxnLst/>
              <a:rect r="r" b="b" t="t" l="l"/>
              <a:pathLst>
                <a:path h="300110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65904"/>
                  </a:lnTo>
                  <a:cubicBezTo>
                    <a:pt x="1616026" y="284795"/>
                    <a:pt x="1600711" y="300110"/>
                    <a:pt x="1581820" y="300110"/>
                  </a:cubicBezTo>
                  <a:lnTo>
                    <a:pt x="34206" y="300110"/>
                  </a:lnTo>
                  <a:cubicBezTo>
                    <a:pt x="25134" y="300110"/>
                    <a:pt x="16433" y="296506"/>
                    <a:pt x="10019" y="290091"/>
                  </a:cubicBezTo>
                  <a:cubicBezTo>
                    <a:pt x="3604" y="283676"/>
                    <a:pt x="0" y="274976"/>
                    <a:pt x="0" y="265904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1098425">
            <a:off x="16297047" y="-1797718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2350529" y="0"/>
                </a:moveTo>
                <a:lnTo>
                  <a:pt x="0" y="0"/>
                </a:lnTo>
                <a:lnTo>
                  <a:pt x="0" y="4326127"/>
                </a:lnTo>
                <a:lnTo>
                  <a:pt x="2350529" y="4326127"/>
                </a:lnTo>
                <a:lnTo>
                  <a:pt x="235052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161087" y="2654597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0" y="0"/>
                </a:lnTo>
                <a:lnTo>
                  <a:pt x="5509790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401069" y="1030924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예시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109808" y="2080695"/>
            <a:ext cx="8601740" cy="1402537"/>
            <a:chOff x="0" y="0"/>
            <a:chExt cx="2265479" cy="36939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265479" cy="369393"/>
            </a:xfrm>
            <a:custGeom>
              <a:avLst/>
              <a:gdLst/>
              <a:ahLst/>
              <a:cxnLst/>
              <a:rect r="r" b="b" t="t" l="l"/>
              <a:pathLst>
                <a:path h="369393" w="2265479">
                  <a:moveTo>
                    <a:pt x="18901" y="0"/>
                  </a:moveTo>
                  <a:lnTo>
                    <a:pt x="2246578" y="0"/>
                  </a:lnTo>
                  <a:cubicBezTo>
                    <a:pt x="2257016" y="0"/>
                    <a:pt x="2265479" y="8462"/>
                    <a:pt x="2265479" y="18901"/>
                  </a:cubicBezTo>
                  <a:lnTo>
                    <a:pt x="2265479" y="350492"/>
                  </a:lnTo>
                  <a:cubicBezTo>
                    <a:pt x="2265479" y="355504"/>
                    <a:pt x="2263487" y="360312"/>
                    <a:pt x="2259943" y="363857"/>
                  </a:cubicBezTo>
                  <a:cubicBezTo>
                    <a:pt x="2256398" y="367401"/>
                    <a:pt x="2251591" y="369393"/>
                    <a:pt x="2246578" y="369393"/>
                  </a:cubicBezTo>
                  <a:lnTo>
                    <a:pt x="18901" y="369393"/>
                  </a:lnTo>
                  <a:cubicBezTo>
                    <a:pt x="8462" y="369393"/>
                    <a:pt x="0" y="360930"/>
                    <a:pt x="0" y="350492"/>
                  </a:cubicBezTo>
                  <a:lnTo>
                    <a:pt x="0" y="18901"/>
                  </a:lnTo>
                  <a:cubicBezTo>
                    <a:pt x="0" y="13888"/>
                    <a:pt x="1991" y="9081"/>
                    <a:pt x="5536" y="5536"/>
                  </a:cubicBezTo>
                  <a:cubicBezTo>
                    <a:pt x="9081" y="1991"/>
                    <a:pt x="13888" y="0"/>
                    <a:pt x="18901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2265479" cy="38844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입력 이미지 처리</a:t>
              </a:r>
            </a:p>
            <a:p>
              <a:pPr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이미지의 색상 등 기본적인 정보 추출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109808" y="3568881"/>
            <a:ext cx="8601740" cy="1869262"/>
            <a:chOff x="0" y="0"/>
            <a:chExt cx="2265479" cy="49231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265479" cy="492316"/>
            </a:xfrm>
            <a:custGeom>
              <a:avLst/>
              <a:gdLst/>
              <a:ahLst/>
              <a:cxnLst/>
              <a:rect r="r" b="b" t="t" l="l"/>
              <a:pathLst>
                <a:path h="492316" w="2265479">
                  <a:moveTo>
                    <a:pt x="18901" y="0"/>
                  </a:moveTo>
                  <a:lnTo>
                    <a:pt x="2246578" y="0"/>
                  </a:lnTo>
                  <a:cubicBezTo>
                    <a:pt x="2257016" y="0"/>
                    <a:pt x="2265479" y="8462"/>
                    <a:pt x="2265479" y="18901"/>
                  </a:cubicBezTo>
                  <a:lnTo>
                    <a:pt x="2265479" y="473415"/>
                  </a:lnTo>
                  <a:cubicBezTo>
                    <a:pt x="2265479" y="478428"/>
                    <a:pt x="2263487" y="483235"/>
                    <a:pt x="2259943" y="486780"/>
                  </a:cubicBezTo>
                  <a:cubicBezTo>
                    <a:pt x="2256398" y="490325"/>
                    <a:pt x="2251591" y="492316"/>
                    <a:pt x="2246578" y="492316"/>
                  </a:cubicBezTo>
                  <a:lnTo>
                    <a:pt x="18901" y="492316"/>
                  </a:lnTo>
                  <a:cubicBezTo>
                    <a:pt x="8462" y="492316"/>
                    <a:pt x="0" y="483854"/>
                    <a:pt x="0" y="473415"/>
                  </a:cubicBezTo>
                  <a:lnTo>
                    <a:pt x="0" y="18901"/>
                  </a:lnTo>
                  <a:cubicBezTo>
                    <a:pt x="0" y="13888"/>
                    <a:pt x="1991" y="9081"/>
                    <a:pt x="5536" y="5536"/>
                  </a:cubicBezTo>
                  <a:cubicBezTo>
                    <a:pt x="9081" y="1991"/>
                    <a:pt x="13888" y="0"/>
                    <a:pt x="18901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2265479" cy="51136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</a:pPr>
              <a:r>
                <a:rPr lang="en-US" sz="3200">
                  <a:solidFill>
                    <a:srgbClr val="BE1D16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MBConv</a:t>
              </a:r>
            </a:p>
            <a:p>
              <a:pPr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이미지의 특징적인 정보 추출</a:t>
              </a:r>
            </a:p>
            <a:p>
              <a:pPr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중요한 특성(예:눈, 귀 등)에 더 많은 가중치를 부여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109808" y="5528547"/>
            <a:ext cx="8601740" cy="1440713"/>
            <a:chOff x="0" y="0"/>
            <a:chExt cx="2265479" cy="37944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265479" cy="379447"/>
            </a:xfrm>
            <a:custGeom>
              <a:avLst/>
              <a:gdLst/>
              <a:ahLst/>
              <a:cxnLst/>
              <a:rect r="r" b="b" t="t" l="l"/>
              <a:pathLst>
                <a:path h="379447" w="2265479">
                  <a:moveTo>
                    <a:pt x="18901" y="0"/>
                  </a:moveTo>
                  <a:lnTo>
                    <a:pt x="2246578" y="0"/>
                  </a:lnTo>
                  <a:cubicBezTo>
                    <a:pt x="2257016" y="0"/>
                    <a:pt x="2265479" y="8462"/>
                    <a:pt x="2265479" y="18901"/>
                  </a:cubicBezTo>
                  <a:lnTo>
                    <a:pt x="2265479" y="360546"/>
                  </a:lnTo>
                  <a:cubicBezTo>
                    <a:pt x="2265479" y="365559"/>
                    <a:pt x="2263487" y="370367"/>
                    <a:pt x="2259943" y="373911"/>
                  </a:cubicBezTo>
                  <a:cubicBezTo>
                    <a:pt x="2256398" y="377456"/>
                    <a:pt x="2251591" y="379447"/>
                    <a:pt x="2246578" y="379447"/>
                  </a:cubicBezTo>
                  <a:lnTo>
                    <a:pt x="18901" y="379447"/>
                  </a:lnTo>
                  <a:cubicBezTo>
                    <a:pt x="13888" y="379447"/>
                    <a:pt x="9081" y="377456"/>
                    <a:pt x="5536" y="373911"/>
                  </a:cubicBezTo>
                  <a:cubicBezTo>
                    <a:pt x="1991" y="370367"/>
                    <a:pt x="0" y="365559"/>
                    <a:pt x="0" y="360546"/>
                  </a:cubicBezTo>
                  <a:lnTo>
                    <a:pt x="0" y="18901"/>
                  </a:lnTo>
                  <a:cubicBezTo>
                    <a:pt x="0" y="13888"/>
                    <a:pt x="1991" y="9081"/>
                    <a:pt x="5536" y="5536"/>
                  </a:cubicBezTo>
                  <a:cubicBezTo>
                    <a:pt x="9081" y="1991"/>
                    <a:pt x="13888" y="0"/>
                    <a:pt x="18901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2265479" cy="4080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16"/>
                </a:lnSpc>
              </a:pPr>
              <a:r>
                <a:rPr lang="en-US" sz="34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Global Average Pooling</a:t>
              </a:r>
            </a:p>
            <a:p>
              <a:pPr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종합적인 특성을 나타내는 하나의 벡터로 변환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109808" y="7078791"/>
            <a:ext cx="8601740" cy="1402537"/>
            <a:chOff x="0" y="0"/>
            <a:chExt cx="2265479" cy="36939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265479" cy="369393"/>
            </a:xfrm>
            <a:custGeom>
              <a:avLst/>
              <a:gdLst/>
              <a:ahLst/>
              <a:cxnLst/>
              <a:rect r="r" b="b" t="t" l="l"/>
              <a:pathLst>
                <a:path h="369393" w="2265479">
                  <a:moveTo>
                    <a:pt x="18901" y="0"/>
                  </a:moveTo>
                  <a:lnTo>
                    <a:pt x="2246578" y="0"/>
                  </a:lnTo>
                  <a:cubicBezTo>
                    <a:pt x="2257016" y="0"/>
                    <a:pt x="2265479" y="8462"/>
                    <a:pt x="2265479" y="18901"/>
                  </a:cubicBezTo>
                  <a:lnTo>
                    <a:pt x="2265479" y="350492"/>
                  </a:lnTo>
                  <a:cubicBezTo>
                    <a:pt x="2265479" y="355504"/>
                    <a:pt x="2263487" y="360312"/>
                    <a:pt x="2259943" y="363857"/>
                  </a:cubicBezTo>
                  <a:cubicBezTo>
                    <a:pt x="2256398" y="367401"/>
                    <a:pt x="2251591" y="369393"/>
                    <a:pt x="2246578" y="369393"/>
                  </a:cubicBezTo>
                  <a:lnTo>
                    <a:pt x="18901" y="369393"/>
                  </a:lnTo>
                  <a:cubicBezTo>
                    <a:pt x="8462" y="369393"/>
                    <a:pt x="0" y="360930"/>
                    <a:pt x="0" y="350492"/>
                  </a:cubicBezTo>
                  <a:lnTo>
                    <a:pt x="0" y="18901"/>
                  </a:lnTo>
                  <a:cubicBezTo>
                    <a:pt x="0" y="13888"/>
                    <a:pt x="1991" y="9081"/>
                    <a:pt x="5536" y="5536"/>
                  </a:cubicBezTo>
                  <a:cubicBezTo>
                    <a:pt x="9081" y="1991"/>
                    <a:pt x="13888" y="0"/>
                    <a:pt x="18901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2265479" cy="38844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Classifier</a:t>
              </a:r>
            </a:p>
            <a:p>
              <a:pPr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하이에나 이미지를</a:t>
              </a:r>
              <a:r>
                <a:rPr lang="en-US" sz="3000" strike="noStrike" u="none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 하이에나라는 클래스로 예측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161087" y="759840"/>
            <a:ext cx="5658352" cy="1050804"/>
            <a:chOff x="0" y="0"/>
            <a:chExt cx="1616026" cy="30011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00110"/>
            </a:xfrm>
            <a:custGeom>
              <a:avLst/>
              <a:gdLst/>
              <a:ahLst/>
              <a:cxnLst/>
              <a:rect r="r" b="b" t="t" l="l"/>
              <a:pathLst>
                <a:path h="300110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65904"/>
                  </a:lnTo>
                  <a:cubicBezTo>
                    <a:pt x="1616026" y="284795"/>
                    <a:pt x="1600711" y="300110"/>
                    <a:pt x="1581820" y="300110"/>
                  </a:cubicBezTo>
                  <a:lnTo>
                    <a:pt x="34206" y="300110"/>
                  </a:lnTo>
                  <a:cubicBezTo>
                    <a:pt x="25134" y="300110"/>
                    <a:pt x="16433" y="296506"/>
                    <a:pt x="10019" y="290091"/>
                  </a:cubicBezTo>
                  <a:cubicBezTo>
                    <a:pt x="3604" y="283676"/>
                    <a:pt x="0" y="274976"/>
                    <a:pt x="0" y="265904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174010" y="2184877"/>
            <a:ext cx="13939979" cy="6917715"/>
          </a:xfrm>
          <a:custGeom>
            <a:avLst/>
            <a:gdLst/>
            <a:ahLst/>
            <a:cxnLst/>
            <a:rect r="r" b="b" t="t" l="l"/>
            <a:pathLst>
              <a:path h="6917715" w="13939979">
                <a:moveTo>
                  <a:pt x="0" y="0"/>
                </a:moveTo>
                <a:lnTo>
                  <a:pt x="13939980" y="0"/>
                </a:lnTo>
                <a:lnTo>
                  <a:pt x="13939980" y="6917715"/>
                </a:lnTo>
                <a:lnTo>
                  <a:pt x="0" y="6917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175346" y="7232274"/>
            <a:ext cx="5659745" cy="1870318"/>
          </a:xfrm>
          <a:custGeom>
            <a:avLst/>
            <a:gdLst/>
            <a:ahLst/>
            <a:cxnLst/>
            <a:rect r="r" b="b" t="t" l="l"/>
            <a:pathLst>
              <a:path h="1870318" w="5659745">
                <a:moveTo>
                  <a:pt x="0" y="0"/>
                </a:moveTo>
                <a:lnTo>
                  <a:pt x="5659745" y="0"/>
                </a:lnTo>
                <a:lnTo>
                  <a:pt x="5659745" y="1870318"/>
                </a:lnTo>
                <a:lnTo>
                  <a:pt x="0" y="1870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2" id="32"/>
          <p:cNvGrpSpPr/>
          <p:nvPr/>
        </p:nvGrpSpPr>
        <p:grpSpPr>
          <a:xfrm rot="0">
            <a:off x="11175346" y="8563312"/>
            <a:ext cx="5493632" cy="694988"/>
            <a:chOff x="0" y="0"/>
            <a:chExt cx="1446882" cy="18304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46882" cy="183042"/>
            </a:xfrm>
            <a:custGeom>
              <a:avLst/>
              <a:gdLst/>
              <a:ahLst/>
              <a:cxnLst/>
              <a:rect r="r" b="b" t="t" l="l"/>
              <a:pathLst>
                <a:path h="183042" w="1446882">
                  <a:moveTo>
                    <a:pt x="0" y="0"/>
                  </a:moveTo>
                  <a:lnTo>
                    <a:pt x="1446882" y="0"/>
                  </a:lnTo>
                  <a:lnTo>
                    <a:pt x="1446882" y="183042"/>
                  </a:lnTo>
                  <a:lnTo>
                    <a:pt x="0" y="183042"/>
                  </a:lnTo>
                  <a:close/>
                </a:path>
              </a:pathLst>
            </a:custGeom>
            <a:solidFill>
              <a:srgbClr val="C14920">
                <a:alpha val="2078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446882" cy="230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198406" y="8152779"/>
            <a:ext cx="1470571" cy="1516053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2401069" y="1030924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모델 성능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161087" y="759840"/>
            <a:ext cx="5658352" cy="1050804"/>
            <a:chOff x="0" y="0"/>
            <a:chExt cx="1616026" cy="30011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16026" cy="300110"/>
            </a:xfrm>
            <a:custGeom>
              <a:avLst/>
              <a:gdLst/>
              <a:ahLst/>
              <a:cxnLst/>
              <a:rect r="r" b="b" t="t" l="l"/>
              <a:pathLst>
                <a:path h="300110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65904"/>
                  </a:lnTo>
                  <a:cubicBezTo>
                    <a:pt x="1616026" y="284795"/>
                    <a:pt x="1600711" y="300110"/>
                    <a:pt x="1581820" y="300110"/>
                  </a:cubicBezTo>
                  <a:lnTo>
                    <a:pt x="34206" y="300110"/>
                  </a:lnTo>
                  <a:cubicBezTo>
                    <a:pt x="25134" y="300110"/>
                    <a:pt x="16433" y="296506"/>
                    <a:pt x="10019" y="290091"/>
                  </a:cubicBezTo>
                  <a:cubicBezTo>
                    <a:pt x="3604" y="283676"/>
                    <a:pt x="0" y="274976"/>
                    <a:pt x="0" y="265904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72AC4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1602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1098425">
            <a:off x="-760152" y="-1882784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13081978" y="362729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6716859" y="0"/>
                </a:moveTo>
                <a:lnTo>
                  <a:pt x="0" y="0"/>
                </a:lnTo>
                <a:lnTo>
                  <a:pt x="0" y="6716860"/>
                </a:lnTo>
                <a:lnTo>
                  <a:pt x="6716859" y="6716860"/>
                </a:lnTo>
                <a:lnTo>
                  <a:pt x="671685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5292871" y="1810644"/>
            <a:ext cx="2953178" cy="2303779"/>
            <a:chOff x="0" y="0"/>
            <a:chExt cx="947602" cy="73922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47614" cy="739226"/>
            </a:xfrm>
            <a:custGeom>
              <a:avLst/>
              <a:gdLst/>
              <a:ahLst/>
              <a:cxnLst/>
              <a:rect r="r" b="b" t="t" l="l"/>
              <a:pathLst>
                <a:path h="739226" w="947614">
                  <a:moveTo>
                    <a:pt x="662877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91129"/>
                  </a:cubicBezTo>
                  <a:cubicBezTo>
                    <a:pt x="0" y="414195"/>
                    <a:pt x="66279" y="509336"/>
                    <a:pt x="162037" y="553477"/>
                  </a:cubicBezTo>
                  <a:lnTo>
                    <a:pt x="162037" y="739226"/>
                  </a:lnTo>
                  <a:lnTo>
                    <a:pt x="353844" y="579759"/>
                  </a:lnTo>
                  <a:lnTo>
                    <a:pt x="662877" y="579759"/>
                  </a:lnTo>
                  <a:cubicBezTo>
                    <a:pt x="821165" y="579759"/>
                    <a:pt x="947602" y="456246"/>
                    <a:pt x="947602" y="291114"/>
                  </a:cubicBezTo>
                  <a:cubicBezTo>
                    <a:pt x="947614" y="123512"/>
                    <a:pt x="821165" y="0"/>
                    <a:pt x="66287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947602" cy="577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나를 알아볼 수 있겠어?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2161087" y="2516495"/>
            <a:ext cx="5417918" cy="6045256"/>
          </a:xfrm>
          <a:custGeom>
            <a:avLst/>
            <a:gdLst/>
            <a:ahLst/>
            <a:cxnLst/>
            <a:rect r="r" b="b" t="t" l="l"/>
            <a:pathLst>
              <a:path h="6045256" w="5417918">
                <a:moveTo>
                  <a:pt x="0" y="0"/>
                </a:moveTo>
                <a:lnTo>
                  <a:pt x="5417918" y="0"/>
                </a:lnTo>
                <a:lnTo>
                  <a:pt x="5417918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028843" y="2587199"/>
            <a:ext cx="7054478" cy="669485"/>
          </a:xfrm>
          <a:custGeom>
            <a:avLst/>
            <a:gdLst/>
            <a:ahLst/>
            <a:cxnLst/>
            <a:rect r="r" b="b" t="t" l="l"/>
            <a:pathLst>
              <a:path h="669485" w="7054478">
                <a:moveTo>
                  <a:pt x="0" y="0"/>
                </a:moveTo>
                <a:lnTo>
                  <a:pt x="7054478" y="0"/>
                </a:lnTo>
                <a:lnTo>
                  <a:pt x="7054478" y="669484"/>
                </a:lnTo>
                <a:lnTo>
                  <a:pt x="0" y="6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8593" r="0" b="-21797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248803" y="3535428"/>
            <a:ext cx="5026323" cy="5026323"/>
          </a:xfrm>
          <a:custGeom>
            <a:avLst/>
            <a:gdLst/>
            <a:ahLst/>
            <a:cxnLst/>
            <a:rect r="r" b="b" t="t" l="l"/>
            <a:pathLst>
              <a:path h="5026323" w="5026323">
                <a:moveTo>
                  <a:pt x="0" y="0"/>
                </a:moveTo>
                <a:lnTo>
                  <a:pt x="5026324" y="0"/>
                </a:lnTo>
                <a:lnTo>
                  <a:pt x="5026324" y="5026323"/>
                </a:lnTo>
                <a:lnTo>
                  <a:pt x="0" y="5026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401069" y="1030924"/>
            <a:ext cx="5178388" cy="59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5"/>
              </a:lnSpc>
            </a:pPr>
            <a:r>
              <a:rPr lang="en-US" sz="4500" spc="18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모델 시연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0" y="0"/>
                </a:moveTo>
                <a:lnTo>
                  <a:pt x="2909065" y="0"/>
                </a:lnTo>
                <a:lnTo>
                  <a:pt x="2909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18130" y="-785975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0" y="0"/>
                </a:moveTo>
                <a:lnTo>
                  <a:pt x="2909065" y="0"/>
                </a:lnTo>
                <a:lnTo>
                  <a:pt x="2909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36260" y="-205740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0" y="0"/>
                </a:moveTo>
                <a:lnTo>
                  <a:pt x="2909065" y="0"/>
                </a:lnTo>
                <a:lnTo>
                  <a:pt x="2909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11480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0" y="0"/>
                </a:moveTo>
                <a:lnTo>
                  <a:pt x="2909065" y="0"/>
                </a:lnTo>
                <a:lnTo>
                  <a:pt x="2909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18130" y="3328825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0" y="0"/>
                </a:moveTo>
                <a:lnTo>
                  <a:pt x="2909065" y="0"/>
                </a:lnTo>
                <a:lnTo>
                  <a:pt x="2909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36260" y="205740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0" y="0"/>
                </a:moveTo>
                <a:lnTo>
                  <a:pt x="2909065" y="0"/>
                </a:lnTo>
                <a:lnTo>
                  <a:pt x="2909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22960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0" y="0"/>
                </a:moveTo>
                <a:lnTo>
                  <a:pt x="2909065" y="0"/>
                </a:lnTo>
                <a:lnTo>
                  <a:pt x="2909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18130" y="7443625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0" y="0"/>
                </a:moveTo>
                <a:lnTo>
                  <a:pt x="2909065" y="0"/>
                </a:lnTo>
                <a:lnTo>
                  <a:pt x="2909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36260" y="617220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0" y="0"/>
                </a:moveTo>
                <a:lnTo>
                  <a:pt x="2909065" y="0"/>
                </a:lnTo>
                <a:lnTo>
                  <a:pt x="2909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2909065" y="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8727195" y="-785975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545325" y="-205740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2909065" y="411480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8727195" y="320875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4545325" y="205740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7454390" y="-239481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2909065" y="822960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8727195" y="732355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4545325" y="6172200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7450450" y="3875319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7454390" y="7990119"/>
            <a:ext cx="2909065" cy="4114800"/>
          </a:xfrm>
          <a:custGeom>
            <a:avLst/>
            <a:gdLst/>
            <a:ahLst/>
            <a:cxnLst/>
            <a:rect r="r" b="b" t="t" l="l"/>
            <a:pathLst>
              <a:path h="4114800" w="2909065">
                <a:moveTo>
                  <a:pt x="2909065" y="0"/>
                </a:moveTo>
                <a:lnTo>
                  <a:pt x="0" y="0"/>
                </a:lnTo>
                <a:lnTo>
                  <a:pt x="0" y="4114800"/>
                </a:lnTo>
                <a:lnTo>
                  <a:pt x="2909065" y="4114800"/>
                </a:lnTo>
                <a:lnTo>
                  <a:pt x="2909065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926831" y="1028700"/>
            <a:ext cx="9332469" cy="8777156"/>
            <a:chOff x="0" y="0"/>
            <a:chExt cx="2665354" cy="25067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665354" cy="2506756"/>
            </a:xfrm>
            <a:custGeom>
              <a:avLst/>
              <a:gdLst/>
              <a:ahLst/>
              <a:cxnLst/>
              <a:rect r="r" b="b" t="t" l="l"/>
              <a:pathLst>
                <a:path h="2506756" w="2665354">
                  <a:moveTo>
                    <a:pt x="20739" y="0"/>
                  </a:moveTo>
                  <a:lnTo>
                    <a:pt x="2644614" y="0"/>
                  </a:lnTo>
                  <a:cubicBezTo>
                    <a:pt x="2650115" y="0"/>
                    <a:pt x="2655390" y="2185"/>
                    <a:pt x="2659279" y="6074"/>
                  </a:cubicBezTo>
                  <a:cubicBezTo>
                    <a:pt x="2663169" y="9964"/>
                    <a:pt x="2665354" y="15239"/>
                    <a:pt x="2665354" y="20739"/>
                  </a:cubicBezTo>
                  <a:lnTo>
                    <a:pt x="2665354" y="2486017"/>
                  </a:lnTo>
                  <a:cubicBezTo>
                    <a:pt x="2665354" y="2491517"/>
                    <a:pt x="2663169" y="2496792"/>
                    <a:pt x="2659279" y="2500682"/>
                  </a:cubicBezTo>
                  <a:cubicBezTo>
                    <a:pt x="2655390" y="2504571"/>
                    <a:pt x="2650115" y="2506756"/>
                    <a:pt x="2644614" y="2506756"/>
                  </a:cubicBezTo>
                  <a:lnTo>
                    <a:pt x="20739" y="2506756"/>
                  </a:lnTo>
                  <a:cubicBezTo>
                    <a:pt x="15239" y="2506756"/>
                    <a:pt x="9964" y="2504571"/>
                    <a:pt x="6074" y="2500682"/>
                  </a:cubicBezTo>
                  <a:cubicBezTo>
                    <a:pt x="2185" y="2496792"/>
                    <a:pt x="0" y="2491517"/>
                    <a:pt x="0" y="2486017"/>
                  </a:cubicBezTo>
                  <a:lnTo>
                    <a:pt x="0" y="20739"/>
                  </a:lnTo>
                  <a:cubicBezTo>
                    <a:pt x="0" y="15239"/>
                    <a:pt x="2185" y="9964"/>
                    <a:pt x="6074" y="6074"/>
                  </a:cubicBezTo>
                  <a:cubicBezTo>
                    <a:pt x="9964" y="2185"/>
                    <a:pt x="15239" y="0"/>
                    <a:pt x="207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665354" cy="2554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098425">
            <a:off x="-760152" y="-1882784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11769" y="1082588"/>
            <a:ext cx="8115426" cy="30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38"/>
              </a:lnSpc>
            </a:pPr>
            <a:r>
              <a:rPr lang="en-US" sz="17313">
                <a:solidFill>
                  <a:srgbClr val="BE1D16"/>
                </a:solidFill>
                <a:latin typeface="Marykate"/>
                <a:ea typeface="Marykate"/>
                <a:cs typeface="Marykate"/>
                <a:sym typeface="Marykate"/>
              </a:rPr>
              <a:t>Conclusion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72831" y="2145632"/>
            <a:ext cx="7198005" cy="89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3400" spc="136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AlexNet 모델의 정확도가 잘 나왔고 GradCam을 활용한 분석도 성공적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72831" y="4099500"/>
            <a:ext cx="7198005" cy="125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3200" spc="12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VGG 모델은 기존 신경망의 성능 상향</a:t>
            </a:r>
          </a:p>
          <a:p>
            <a:pPr algn="l">
              <a:lnSpc>
                <a:spcPts val="3232"/>
              </a:lnSpc>
            </a:pPr>
            <a:r>
              <a:rPr lang="en-US" sz="3200" spc="12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조건 3가지 중 깊이를 조정한 모델이라</a:t>
            </a:r>
          </a:p>
          <a:p>
            <a:pPr algn="l">
              <a:lnSpc>
                <a:spcPts val="3232"/>
              </a:lnSpc>
            </a:pPr>
            <a:r>
              <a:rPr lang="en-US" sz="3200" spc="12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많이 무거움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0535" y="6350983"/>
            <a:ext cx="7807800" cy="125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3200" spc="12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작은 차이도 잘 학습하는 구조 덕분에, ResNet-18만으로도 충분 </a:t>
            </a:r>
          </a:p>
          <a:p>
            <a:pPr algn="l">
              <a:lnSpc>
                <a:spcPts val="3232"/>
              </a:lnSpc>
            </a:pPr>
            <a:r>
              <a:rPr lang="en-US" sz="3200" spc="12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&amp; 안정적 학습으로 일관 적인 성능 수치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44000" y="8599582"/>
            <a:ext cx="6855858" cy="84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3200" spc="12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깊이, 너비, 해상도까지 고려하는 덕에</a:t>
            </a:r>
          </a:p>
          <a:p>
            <a:pPr algn="l">
              <a:lnSpc>
                <a:spcPts val="3232"/>
              </a:lnSpc>
            </a:pPr>
            <a:r>
              <a:rPr lang="en-US" sz="3200" spc="128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좋은 성능의 모델을 만들 수 있었음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10535" y="1191113"/>
            <a:ext cx="1075020" cy="85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4"/>
              </a:lnSpc>
            </a:pPr>
            <a:r>
              <a:rPr lang="en-US" sz="4846">
                <a:solidFill>
                  <a:srgbClr val="337233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경호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10568" y="3143568"/>
            <a:ext cx="1074987" cy="85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4"/>
              </a:lnSpc>
            </a:pPr>
            <a:r>
              <a:rPr lang="en-US" sz="4846">
                <a:solidFill>
                  <a:srgbClr val="337233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준혁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44000" y="5362579"/>
            <a:ext cx="994255" cy="84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4"/>
              </a:lnSpc>
            </a:pPr>
            <a:r>
              <a:rPr lang="en-US" sz="4846">
                <a:solidFill>
                  <a:srgbClr val="337233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유솔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44831" y="7542625"/>
            <a:ext cx="1074987" cy="851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4"/>
              </a:lnSpc>
            </a:pPr>
            <a:r>
              <a:rPr lang="en-US" sz="4846">
                <a:solidFill>
                  <a:srgbClr val="337233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유정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14597" y="8477968"/>
            <a:ext cx="7729753" cy="1441747"/>
            <a:chOff x="0" y="0"/>
            <a:chExt cx="2035820" cy="3797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035820" cy="379719"/>
            </a:xfrm>
            <a:custGeom>
              <a:avLst/>
              <a:gdLst/>
              <a:ahLst/>
              <a:cxnLst/>
              <a:rect r="r" b="b" t="t" l="l"/>
              <a:pathLst>
                <a:path h="379719" w="2035820">
                  <a:moveTo>
                    <a:pt x="1017910" y="0"/>
                  </a:moveTo>
                  <a:cubicBezTo>
                    <a:pt x="455734" y="0"/>
                    <a:pt x="0" y="85003"/>
                    <a:pt x="0" y="189860"/>
                  </a:cubicBezTo>
                  <a:cubicBezTo>
                    <a:pt x="0" y="294716"/>
                    <a:pt x="455734" y="379719"/>
                    <a:pt x="1017910" y="379719"/>
                  </a:cubicBezTo>
                  <a:cubicBezTo>
                    <a:pt x="1580086" y="379719"/>
                    <a:pt x="2035820" y="294716"/>
                    <a:pt x="2035820" y="189860"/>
                  </a:cubicBezTo>
                  <a:cubicBezTo>
                    <a:pt x="2035820" y="85003"/>
                    <a:pt x="1580086" y="0"/>
                    <a:pt x="1017910" y="0"/>
                  </a:cubicBezTo>
                  <a:close/>
                </a:path>
              </a:pathLst>
            </a:custGeom>
            <a:solidFill>
              <a:srgbClr val="C14920">
                <a:alpha val="44706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90858" y="-12026"/>
              <a:ext cx="1654103" cy="35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5749273" y="8504931"/>
            <a:ext cx="3394727" cy="2829569"/>
          </a:xfrm>
          <a:custGeom>
            <a:avLst/>
            <a:gdLst/>
            <a:ahLst/>
            <a:cxnLst/>
            <a:rect r="r" b="b" t="t" l="l"/>
            <a:pathLst>
              <a:path h="2829569" w="3394727">
                <a:moveTo>
                  <a:pt x="0" y="0"/>
                </a:moveTo>
                <a:lnTo>
                  <a:pt x="3394727" y="0"/>
                </a:lnTo>
                <a:lnTo>
                  <a:pt x="3394727" y="2829569"/>
                </a:lnTo>
                <a:lnTo>
                  <a:pt x="0" y="28295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-1307081" y="6745014"/>
            <a:ext cx="4089002" cy="4114800"/>
          </a:xfrm>
          <a:custGeom>
            <a:avLst/>
            <a:gdLst/>
            <a:ahLst/>
            <a:cxnLst/>
            <a:rect r="r" b="b" t="t" l="l"/>
            <a:pathLst>
              <a:path h="4114800" w="4089002">
                <a:moveTo>
                  <a:pt x="0" y="0"/>
                </a:moveTo>
                <a:lnTo>
                  <a:pt x="4089002" y="0"/>
                </a:lnTo>
                <a:lnTo>
                  <a:pt x="4089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-538308" y="3875319"/>
            <a:ext cx="9811140" cy="6540760"/>
          </a:xfrm>
          <a:custGeom>
            <a:avLst/>
            <a:gdLst/>
            <a:ahLst/>
            <a:cxnLst/>
            <a:rect r="r" b="b" t="t" l="l"/>
            <a:pathLst>
              <a:path h="6540760" w="9811140">
                <a:moveTo>
                  <a:pt x="0" y="0"/>
                </a:moveTo>
                <a:lnTo>
                  <a:pt x="9811139" y="0"/>
                </a:lnTo>
                <a:lnTo>
                  <a:pt x="9811139" y="6540760"/>
                </a:lnTo>
                <a:lnTo>
                  <a:pt x="0" y="6540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6467"/>
            <a:ext cx="7303177" cy="10515046"/>
          </a:xfrm>
          <a:custGeom>
            <a:avLst/>
            <a:gdLst/>
            <a:ahLst/>
            <a:cxnLst/>
            <a:rect r="r" b="b" t="t" l="l"/>
            <a:pathLst>
              <a:path h="10515046" w="7303177">
                <a:moveTo>
                  <a:pt x="0" y="0"/>
                </a:moveTo>
                <a:lnTo>
                  <a:pt x="7303177" y="0"/>
                </a:lnTo>
                <a:lnTo>
                  <a:pt x="7303177" y="10515046"/>
                </a:lnTo>
                <a:lnTo>
                  <a:pt x="0" y="1051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60352" y="1197651"/>
            <a:ext cx="9153028" cy="8466271"/>
            <a:chOff x="0" y="0"/>
            <a:chExt cx="2614105" cy="24179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4105" cy="2417967"/>
            </a:xfrm>
            <a:custGeom>
              <a:avLst/>
              <a:gdLst/>
              <a:ahLst/>
              <a:cxnLst/>
              <a:rect r="r" b="b" t="t" l="l"/>
              <a:pathLst>
                <a:path h="2417967" w="2614105">
                  <a:moveTo>
                    <a:pt x="21146" y="0"/>
                  </a:moveTo>
                  <a:lnTo>
                    <a:pt x="2592959" y="0"/>
                  </a:lnTo>
                  <a:cubicBezTo>
                    <a:pt x="2604638" y="0"/>
                    <a:pt x="2614105" y="9467"/>
                    <a:pt x="2614105" y="21146"/>
                  </a:cubicBezTo>
                  <a:lnTo>
                    <a:pt x="2614105" y="2396822"/>
                  </a:lnTo>
                  <a:cubicBezTo>
                    <a:pt x="2614105" y="2402430"/>
                    <a:pt x="2611877" y="2407808"/>
                    <a:pt x="2607912" y="2411774"/>
                  </a:cubicBezTo>
                  <a:cubicBezTo>
                    <a:pt x="2603946" y="2415740"/>
                    <a:pt x="2598567" y="2417967"/>
                    <a:pt x="2592959" y="2417967"/>
                  </a:cubicBezTo>
                  <a:lnTo>
                    <a:pt x="21146" y="2417967"/>
                  </a:lnTo>
                  <a:cubicBezTo>
                    <a:pt x="9467" y="2417967"/>
                    <a:pt x="0" y="2408500"/>
                    <a:pt x="0" y="2396822"/>
                  </a:cubicBezTo>
                  <a:lnTo>
                    <a:pt x="0" y="21146"/>
                  </a:lnTo>
                  <a:cubicBezTo>
                    <a:pt x="0" y="9467"/>
                    <a:pt x="9467" y="0"/>
                    <a:pt x="211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14105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97924" y="788700"/>
            <a:ext cx="5658352" cy="1050804"/>
            <a:chOff x="0" y="0"/>
            <a:chExt cx="1616026" cy="3001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6026" cy="300110"/>
            </a:xfrm>
            <a:custGeom>
              <a:avLst/>
              <a:gdLst/>
              <a:ahLst/>
              <a:cxnLst/>
              <a:rect r="r" b="b" t="t" l="l"/>
              <a:pathLst>
                <a:path h="300110" w="1616026">
                  <a:moveTo>
                    <a:pt x="34206" y="0"/>
                  </a:moveTo>
                  <a:lnTo>
                    <a:pt x="1581820" y="0"/>
                  </a:lnTo>
                  <a:cubicBezTo>
                    <a:pt x="1590892" y="0"/>
                    <a:pt x="1599592" y="3604"/>
                    <a:pt x="1606007" y="10019"/>
                  </a:cubicBezTo>
                  <a:cubicBezTo>
                    <a:pt x="1612422" y="16433"/>
                    <a:pt x="1616026" y="25134"/>
                    <a:pt x="1616026" y="34206"/>
                  </a:cubicBezTo>
                  <a:lnTo>
                    <a:pt x="1616026" y="265904"/>
                  </a:lnTo>
                  <a:cubicBezTo>
                    <a:pt x="1616026" y="284795"/>
                    <a:pt x="1600711" y="300110"/>
                    <a:pt x="1581820" y="300110"/>
                  </a:cubicBezTo>
                  <a:lnTo>
                    <a:pt x="34206" y="300110"/>
                  </a:lnTo>
                  <a:cubicBezTo>
                    <a:pt x="25134" y="300110"/>
                    <a:pt x="16433" y="296506"/>
                    <a:pt x="10019" y="290091"/>
                  </a:cubicBezTo>
                  <a:cubicBezTo>
                    <a:pt x="3604" y="283676"/>
                    <a:pt x="0" y="274976"/>
                    <a:pt x="0" y="265904"/>
                  </a:cubicBezTo>
                  <a:lnTo>
                    <a:pt x="0" y="34206"/>
                  </a:lnTo>
                  <a:cubicBezTo>
                    <a:pt x="0" y="25134"/>
                    <a:pt x="3604" y="16433"/>
                    <a:pt x="10019" y="10019"/>
                  </a:cubicBezTo>
                  <a:cubicBezTo>
                    <a:pt x="16433" y="3604"/>
                    <a:pt x="25134" y="0"/>
                    <a:pt x="34206" y="0"/>
                  </a:cubicBezTo>
                  <a:close/>
                </a:path>
              </a:pathLst>
            </a:custGeom>
            <a:solidFill>
              <a:srgbClr val="D1926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1602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327809" y="1314102"/>
            <a:ext cx="7303177" cy="10515046"/>
          </a:xfrm>
          <a:custGeom>
            <a:avLst/>
            <a:gdLst/>
            <a:ahLst/>
            <a:cxnLst/>
            <a:rect r="r" b="b" t="t" l="l"/>
            <a:pathLst>
              <a:path h="10515046" w="7303177">
                <a:moveTo>
                  <a:pt x="7303177" y="0"/>
                </a:moveTo>
                <a:lnTo>
                  <a:pt x="0" y="0"/>
                </a:lnTo>
                <a:lnTo>
                  <a:pt x="0" y="10515046"/>
                </a:lnTo>
                <a:lnTo>
                  <a:pt x="7303177" y="10515046"/>
                </a:lnTo>
                <a:lnTo>
                  <a:pt x="73031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25651" y="3361920"/>
            <a:ext cx="7303177" cy="10515046"/>
          </a:xfrm>
          <a:custGeom>
            <a:avLst/>
            <a:gdLst/>
            <a:ahLst/>
            <a:cxnLst/>
            <a:rect r="r" b="b" t="t" l="l"/>
            <a:pathLst>
              <a:path h="10515046" w="7303177">
                <a:moveTo>
                  <a:pt x="0" y="0"/>
                </a:moveTo>
                <a:lnTo>
                  <a:pt x="7303177" y="0"/>
                </a:lnTo>
                <a:lnTo>
                  <a:pt x="7303177" y="10515046"/>
                </a:lnTo>
                <a:lnTo>
                  <a:pt x="0" y="1051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29881" y="3750651"/>
            <a:ext cx="3000000" cy="8593749"/>
          </a:xfrm>
          <a:custGeom>
            <a:avLst/>
            <a:gdLst/>
            <a:ahLst/>
            <a:cxnLst/>
            <a:rect r="r" b="b" t="t" l="l"/>
            <a:pathLst>
              <a:path h="8593749" w="3000000">
                <a:moveTo>
                  <a:pt x="0" y="0"/>
                </a:moveTo>
                <a:lnTo>
                  <a:pt x="3000000" y="0"/>
                </a:lnTo>
                <a:lnTo>
                  <a:pt x="3000000" y="8593749"/>
                </a:lnTo>
                <a:lnTo>
                  <a:pt x="0" y="8593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9663923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4"/>
                </a:lnTo>
                <a:lnTo>
                  <a:pt x="0" y="1246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3057" y="9605399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5"/>
                </a:lnTo>
                <a:lnTo>
                  <a:pt x="0" y="1246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1681" y="8986059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9" y="0"/>
                </a:lnTo>
                <a:lnTo>
                  <a:pt x="803859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577468" y="9663923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4"/>
                </a:lnTo>
                <a:lnTo>
                  <a:pt x="0" y="1246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4890667" y="9605399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1803645" y="0"/>
                </a:moveTo>
                <a:lnTo>
                  <a:pt x="0" y="0"/>
                </a:lnTo>
                <a:lnTo>
                  <a:pt x="0" y="1246155"/>
                </a:lnTo>
                <a:lnTo>
                  <a:pt x="1803645" y="1246155"/>
                </a:lnTo>
                <a:lnTo>
                  <a:pt x="180364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26236" y="9787473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5"/>
                </a:lnTo>
                <a:lnTo>
                  <a:pt x="0" y="1246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14773" y="9258300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8" y="0"/>
                </a:lnTo>
                <a:lnTo>
                  <a:pt x="803858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577468" y="9168133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9" y="0"/>
                </a:lnTo>
                <a:lnTo>
                  <a:pt x="803859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38893" y="9168133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9" y="0"/>
                </a:lnTo>
                <a:lnTo>
                  <a:pt x="803859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621927" y="9258300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5"/>
                </a:lnTo>
                <a:lnTo>
                  <a:pt x="0" y="1246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85227" y="4092881"/>
            <a:ext cx="3000000" cy="8593749"/>
          </a:xfrm>
          <a:custGeom>
            <a:avLst/>
            <a:gdLst/>
            <a:ahLst/>
            <a:cxnLst/>
            <a:rect r="r" b="b" t="t" l="l"/>
            <a:pathLst>
              <a:path h="8593749" w="3000000">
                <a:moveTo>
                  <a:pt x="0" y="0"/>
                </a:moveTo>
                <a:lnTo>
                  <a:pt x="3000000" y="0"/>
                </a:lnTo>
                <a:lnTo>
                  <a:pt x="3000000" y="8593749"/>
                </a:lnTo>
                <a:lnTo>
                  <a:pt x="0" y="8593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196604" y="9399336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9" y="0"/>
                </a:lnTo>
                <a:lnTo>
                  <a:pt x="803859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859300" y="9309169"/>
            <a:ext cx="803859" cy="1865495"/>
          </a:xfrm>
          <a:custGeom>
            <a:avLst/>
            <a:gdLst/>
            <a:ahLst/>
            <a:cxnLst/>
            <a:rect r="r" b="b" t="t" l="l"/>
            <a:pathLst>
              <a:path h="1865495" w="803859">
                <a:moveTo>
                  <a:pt x="0" y="0"/>
                </a:moveTo>
                <a:lnTo>
                  <a:pt x="803858" y="0"/>
                </a:lnTo>
                <a:lnTo>
                  <a:pt x="803858" y="1865495"/>
                </a:lnTo>
                <a:lnTo>
                  <a:pt x="0" y="1865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2400" y="9816323"/>
            <a:ext cx="1803645" cy="1246155"/>
          </a:xfrm>
          <a:custGeom>
            <a:avLst/>
            <a:gdLst/>
            <a:ahLst/>
            <a:cxnLst/>
            <a:rect r="r" b="b" t="t" l="l"/>
            <a:pathLst>
              <a:path h="1246155" w="1803645">
                <a:moveTo>
                  <a:pt x="0" y="0"/>
                </a:moveTo>
                <a:lnTo>
                  <a:pt x="1803645" y="0"/>
                </a:lnTo>
                <a:lnTo>
                  <a:pt x="1803645" y="1246154"/>
                </a:lnTo>
                <a:lnTo>
                  <a:pt x="0" y="1246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301877" y="2120406"/>
            <a:ext cx="7669979" cy="4739144"/>
          </a:xfrm>
          <a:custGeom>
            <a:avLst/>
            <a:gdLst/>
            <a:ahLst/>
            <a:cxnLst/>
            <a:rect r="r" b="b" t="t" l="l"/>
            <a:pathLst>
              <a:path h="4739144" w="7669979">
                <a:moveTo>
                  <a:pt x="0" y="0"/>
                </a:moveTo>
                <a:lnTo>
                  <a:pt x="7669979" y="0"/>
                </a:lnTo>
                <a:lnTo>
                  <a:pt x="7669979" y="4739144"/>
                </a:lnTo>
                <a:lnTo>
                  <a:pt x="0" y="4739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9567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637907" y="1040734"/>
            <a:ext cx="5178388" cy="56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2"/>
              </a:lnSpc>
            </a:pPr>
            <a:r>
              <a:rPr lang="en-US" sz="4200" spc="168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데이터 셋 &amp; 파라미터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671355" y="-148066"/>
            <a:ext cx="8097920" cy="11659309"/>
          </a:xfrm>
          <a:custGeom>
            <a:avLst/>
            <a:gdLst/>
            <a:ahLst/>
            <a:cxnLst/>
            <a:rect r="r" b="b" t="t" l="l"/>
            <a:pathLst>
              <a:path h="11659309" w="8097920">
                <a:moveTo>
                  <a:pt x="0" y="0"/>
                </a:moveTo>
                <a:lnTo>
                  <a:pt x="8097919" y="0"/>
                </a:lnTo>
                <a:lnTo>
                  <a:pt x="8097919" y="11659309"/>
                </a:lnTo>
                <a:lnTo>
                  <a:pt x="0" y="11659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688951" y="6490729"/>
            <a:ext cx="4089002" cy="4114800"/>
          </a:xfrm>
          <a:custGeom>
            <a:avLst/>
            <a:gdLst/>
            <a:ahLst/>
            <a:cxnLst/>
            <a:rect r="r" b="b" t="t" l="l"/>
            <a:pathLst>
              <a:path h="4114800" w="4089002">
                <a:moveTo>
                  <a:pt x="0" y="0"/>
                </a:moveTo>
                <a:lnTo>
                  <a:pt x="4089002" y="0"/>
                </a:lnTo>
                <a:lnTo>
                  <a:pt x="4089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968618" y="6616553"/>
            <a:ext cx="8574116" cy="279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# 최적화 = Adam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# LR = 0.0001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# Epoch = 10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# criterion = nn.CrossEntropyLoss()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# batch_size= 32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4813850" y="1707506"/>
            <a:ext cx="1750202" cy="825800"/>
          </a:xfrm>
          <a:custGeom>
            <a:avLst/>
            <a:gdLst/>
            <a:ahLst/>
            <a:cxnLst/>
            <a:rect r="r" b="b" t="t" l="l"/>
            <a:pathLst>
              <a:path h="825800" w="1750202">
                <a:moveTo>
                  <a:pt x="0" y="0"/>
                </a:moveTo>
                <a:lnTo>
                  <a:pt x="1750202" y="0"/>
                </a:lnTo>
                <a:lnTo>
                  <a:pt x="1750202" y="825800"/>
                </a:lnTo>
                <a:lnTo>
                  <a:pt x="0" y="825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-2346580" y="6945266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0" y="0"/>
                </a:moveTo>
                <a:lnTo>
                  <a:pt x="5480514" y="0"/>
                </a:lnTo>
                <a:lnTo>
                  <a:pt x="5480514" y="6166541"/>
                </a:lnTo>
                <a:lnTo>
                  <a:pt x="0" y="6166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25123" y="643212"/>
            <a:ext cx="5207828" cy="1050804"/>
            <a:chOff x="0" y="0"/>
            <a:chExt cx="1487356" cy="3001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87356" cy="300110"/>
            </a:xfrm>
            <a:custGeom>
              <a:avLst/>
              <a:gdLst/>
              <a:ahLst/>
              <a:cxnLst/>
              <a:rect r="r" b="b" t="t" l="l"/>
              <a:pathLst>
                <a:path h="300110" w="1487356">
                  <a:moveTo>
                    <a:pt x="37165" y="0"/>
                  </a:moveTo>
                  <a:lnTo>
                    <a:pt x="1450191" y="0"/>
                  </a:lnTo>
                  <a:cubicBezTo>
                    <a:pt x="1470717" y="0"/>
                    <a:pt x="1487356" y="16639"/>
                    <a:pt x="1487356" y="37165"/>
                  </a:cubicBezTo>
                  <a:lnTo>
                    <a:pt x="1487356" y="262945"/>
                  </a:lnTo>
                  <a:cubicBezTo>
                    <a:pt x="1487356" y="272801"/>
                    <a:pt x="1483440" y="282255"/>
                    <a:pt x="1476471" y="289224"/>
                  </a:cubicBezTo>
                  <a:cubicBezTo>
                    <a:pt x="1469501" y="296194"/>
                    <a:pt x="1460048" y="300110"/>
                    <a:pt x="1450191" y="300110"/>
                  </a:cubicBezTo>
                  <a:lnTo>
                    <a:pt x="37165" y="300110"/>
                  </a:lnTo>
                  <a:cubicBezTo>
                    <a:pt x="16639" y="300110"/>
                    <a:pt x="0" y="283470"/>
                    <a:pt x="0" y="262945"/>
                  </a:cubicBezTo>
                  <a:lnTo>
                    <a:pt x="0" y="37165"/>
                  </a:lnTo>
                  <a:cubicBezTo>
                    <a:pt x="0" y="16639"/>
                    <a:pt x="16639" y="0"/>
                    <a:pt x="37165" y="0"/>
                  </a:cubicBezTo>
                  <a:close/>
                </a:path>
              </a:pathLst>
            </a:custGeom>
            <a:solidFill>
              <a:srgbClr val="D1926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48735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6398255" y="-1264045"/>
            <a:ext cx="2199288" cy="4047769"/>
          </a:xfrm>
          <a:custGeom>
            <a:avLst/>
            <a:gdLst/>
            <a:ahLst/>
            <a:cxnLst/>
            <a:rect r="r" b="b" t="t" l="l"/>
            <a:pathLst>
              <a:path h="4047769" w="2199288">
                <a:moveTo>
                  <a:pt x="0" y="0"/>
                </a:moveTo>
                <a:lnTo>
                  <a:pt x="2199288" y="0"/>
                </a:lnTo>
                <a:lnTo>
                  <a:pt x="2199288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2172494" y="6507421"/>
            <a:ext cx="3754133" cy="1101108"/>
            <a:chOff x="0" y="0"/>
            <a:chExt cx="1419798" cy="41643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19798" cy="416435"/>
            </a:xfrm>
            <a:custGeom>
              <a:avLst/>
              <a:gdLst/>
              <a:ahLst/>
              <a:cxnLst/>
              <a:rect r="r" b="b" t="t" l="l"/>
              <a:pathLst>
                <a:path h="416435" w="1419798">
                  <a:moveTo>
                    <a:pt x="709899" y="0"/>
                  </a:moveTo>
                  <a:cubicBezTo>
                    <a:pt x="317833" y="0"/>
                    <a:pt x="0" y="93222"/>
                    <a:pt x="0" y="208217"/>
                  </a:cubicBezTo>
                  <a:cubicBezTo>
                    <a:pt x="0" y="323213"/>
                    <a:pt x="317833" y="416435"/>
                    <a:pt x="709899" y="416435"/>
                  </a:cubicBezTo>
                  <a:cubicBezTo>
                    <a:pt x="1101966" y="416435"/>
                    <a:pt x="1419798" y="323213"/>
                    <a:pt x="1419798" y="208217"/>
                  </a:cubicBezTo>
                  <a:cubicBezTo>
                    <a:pt x="1419798" y="93222"/>
                    <a:pt x="1101966" y="0"/>
                    <a:pt x="709899" y="0"/>
                  </a:cubicBezTo>
                  <a:close/>
                </a:path>
              </a:pathLst>
            </a:custGeom>
            <a:solidFill>
              <a:srgbClr val="FFBD59">
                <a:alpha val="26667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33106" y="-8584"/>
              <a:ext cx="1153586" cy="38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313362" y="2235113"/>
            <a:ext cx="4613264" cy="5176906"/>
          </a:xfrm>
          <a:custGeom>
            <a:avLst/>
            <a:gdLst/>
            <a:ahLst/>
            <a:cxnLst/>
            <a:rect r="r" b="b" t="t" l="l"/>
            <a:pathLst>
              <a:path h="5176906" w="4613264">
                <a:moveTo>
                  <a:pt x="0" y="0"/>
                </a:moveTo>
                <a:lnTo>
                  <a:pt x="4613264" y="0"/>
                </a:lnTo>
                <a:lnTo>
                  <a:pt x="4613264" y="5176906"/>
                </a:lnTo>
                <a:lnTo>
                  <a:pt x="0" y="5176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943" t="-20412" r="-50218" b="-9113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7451405" y="6202047"/>
            <a:ext cx="3871575" cy="1406482"/>
            <a:chOff x="0" y="0"/>
            <a:chExt cx="1346880" cy="4893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46880" cy="489300"/>
            </a:xfrm>
            <a:custGeom>
              <a:avLst/>
              <a:gdLst/>
              <a:ahLst/>
              <a:cxnLst/>
              <a:rect r="r" b="b" t="t" l="l"/>
              <a:pathLst>
                <a:path h="489300" w="1346880">
                  <a:moveTo>
                    <a:pt x="673440" y="0"/>
                  </a:moveTo>
                  <a:cubicBezTo>
                    <a:pt x="301509" y="0"/>
                    <a:pt x="0" y="109534"/>
                    <a:pt x="0" y="244650"/>
                  </a:cubicBezTo>
                  <a:cubicBezTo>
                    <a:pt x="0" y="379767"/>
                    <a:pt x="301509" y="489300"/>
                    <a:pt x="673440" y="489300"/>
                  </a:cubicBezTo>
                  <a:cubicBezTo>
                    <a:pt x="1045370" y="489300"/>
                    <a:pt x="1346880" y="379767"/>
                    <a:pt x="1346880" y="244650"/>
                  </a:cubicBezTo>
                  <a:cubicBezTo>
                    <a:pt x="1346880" y="109534"/>
                    <a:pt x="1045370" y="0"/>
                    <a:pt x="673440" y="0"/>
                  </a:cubicBezTo>
                  <a:close/>
                </a:path>
              </a:pathLst>
            </a:custGeom>
            <a:solidFill>
              <a:srgbClr val="FFBD59">
                <a:alpha val="26667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26270" y="-1753"/>
              <a:ext cx="1094340" cy="44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7391364" y="3019742"/>
            <a:ext cx="3705129" cy="4287552"/>
          </a:xfrm>
          <a:custGeom>
            <a:avLst/>
            <a:gdLst/>
            <a:ahLst/>
            <a:cxnLst/>
            <a:rect r="r" b="b" t="t" l="l"/>
            <a:pathLst>
              <a:path h="4287552" w="3705129">
                <a:moveTo>
                  <a:pt x="0" y="0"/>
                </a:moveTo>
                <a:lnTo>
                  <a:pt x="3705129" y="0"/>
                </a:lnTo>
                <a:lnTo>
                  <a:pt x="3705129" y="4287552"/>
                </a:lnTo>
                <a:lnTo>
                  <a:pt x="0" y="4287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3023" t="0" r="-663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2012087" y="6097322"/>
            <a:ext cx="4962551" cy="1406482"/>
            <a:chOff x="0" y="0"/>
            <a:chExt cx="1726419" cy="4893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726419" cy="489300"/>
            </a:xfrm>
            <a:custGeom>
              <a:avLst/>
              <a:gdLst/>
              <a:ahLst/>
              <a:cxnLst/>
              <a:rect r="r" b="b" t="t" l="l"/>
              <a:pathLst>
                <a:path h="489300" w="1726419">
                  <a:moveTo>
                    <a:pt x="863209" y="0"/>
                  </a:moveTo>
                  <a:cubicBezTo>
                    <a:pt x="386472" y="0"/>
                    <a:pt x="0" y="109534"/>
                    <a:pt x="0" y="244650"/>
                  </a:cubicBezTo>
                  <a:cubicBezTo>
                    <a:pt x="0" y="379767"/>
                    <a:pt x="386472" y="489300"/>
                    <a:pt x="863209" y="489300"/>
                  </a:cubicBezTo>
                  <a:cubicBezTo>
                    <a:pt x="1339947" y="489300"/>
                    <a:pt x="1726419" y="379767"/>
                    <a:pt x="1726419" y="244650"/>
                  </a:cubicBezTo>
                  <a:cubicBezTo>
                    <a:pt x="1726419" y="109534"/>
                    <a:pt x="1339947" y="0"/>
                    <a:pt x="863209" y="0"/>
                  </a:cubicBezTo>
                  <a:close/>
                </a:path>
              </a:pathLst>
            </a:custGeom>
            <a:solidFill>
              <a:srgbClr val="FFBD59">
                <a:alpha val="26667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61852" y="-1753"/>
              <a:ext cx="1402715" cy="445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2277591" y="4373242"/>
            <a:ext cx="4431542" cy="2934052"/>
          </a:xfrm>
          <a:custGeom>
            <a:avLst/>
            <a:gdLst/>
            <a:ahLst/>
            <a:cxnLst/>
            <a:rect r="r" b="b" t="t" l="l"/>
            <a:pathLst>
              <a:path h="2934052" w="4431542">
                <a:moveTo>
                  <a:pt x="0" y="0"/>
                </a:moveTo>
                <a:lnTo>
                  <a:pt x="4431542" y="0"/>
                </a:lnTo>
                <a:lnTo>
                  <a:pt x="4431542" y="2934052"/>
                </a:lnTo>
                <a:lnTo>
                  <a:pt x="0" y="2934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414" t="-10023" r="-6255" b="-19248"/>
            </a:stretch>
          </a:blipFill>
        </p:spPr>
      </p:sp>
      <p:sp>
        <p:nvSpPr>
          <p:cNvPr name="AutoShape 44" id="44"/>
          <p:cNvSpPr/>
          <p:nvPr/>
        </p:nvSpPr>
        <p:spPr>
          <a:xfrm>
            <a:off x="6688626" y="2751998"/>
            <a:ext cx="0" cy="4856531"/>
          </a:xfrm>
          <a:prstGeom prst="line">
            <a:avLst/>
          </a:prstGeom>
          <a:ln cap="flat" w="9525">
            <a:solidFill>
              <a:srgbClr val="9B70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11799230" y="2751998"/>
            <a:ext cx="0" cy="4856531"/>
          </a:xfrm>
          <a:prstGeom prst="line">
            <a:avLst/>
          </a:prstGeom>
          <a:ln cap="flat" w="9525">
            <a:solidFill>
              <a:srgbClr val="9B70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2932080" y="8620678"/>
            <a:ext cx="1904964" cy="180972"/>
          </a:xfrm>
          <a:custGeom>
            <a:avLst/>
            <a:gdLst/>
            <a:ahLst/>
            <a:cxnLst/>
            <a:rect r="r" b="b" t="t" l="l"/>
            <a:pathLst>
              <a:path h="180972" w="1904964">
                <a:moveTo>
                  <a:pt x="0" y="0"/>
                </a:moveTo>
                <a:lnTo>
                  <a:pt x="1904963" y="0"/>
                </a:lnTo>
                <a:lnTo>
                  <a:pt x="1904963" y="180972"/>
                </a:lnTo>
                <a:lnTo>
                  <a:pt x="0" y="1809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2594231" y="8380054"/>
            <a:ext cx="2580662" cy="46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3400" spc="136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0. 치타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884467" y="898803"/>
            <a:ext cx="4614256" cy="61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6"/>
              </a:lnSpc>
            </a:pPr>
            <a:r>
              <a:rPr lang="en-US" sz="4600" spc="184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# IDX_TO_CLASS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8236480" y="8587763"/>
            <a:ext cx="2251440" cy="213887"/>
          </a:xfrm>
          <a:custGeom>
            <a:avLst/>
            <a:gdLst/>
            <a:ahLst/>
            <a:cxnLst/>
            <a:rect r="r" b="b" t="t" l="l"/>
            <a:pathLst>
              <a:path h="213887" w="2251440">
                <a:moveTo>
                  <a:pt x="0" y="0"/>
                </a:moveTo>
                <a:lnTo>
                  <a:pt x="2251441" y="0"/>
                </a:lnTo>
                <a:lnTo>
                  <a:pt x="2251441" y="213887"/>
                </a:lnTo>
                <a:lnTo>
                  <a:pt x="0" y="2138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3506059" y="8609057"/>
            <a:ext cx="2027298" cy="192593"/>
          </a:xfrm>
          <a:custGeom>
            <a:avLst/>
            <a:gdLst/>
            <a:ahLst/>
            <a:cxnLst/>
            <a:rect r="r" b="b" t="t" l="l"/>
            <a:pathLst>
              <a:path h="192593" w="2027298">
                <a:moveTo>
                  <a:pt x="0" y="0"/>
                </a:moveTo>
                <a:lnTo>
                  <a:pt x="2027299" y="0"/>
                </a:lnTo>
                <a:lnTo>
                  <a:pt x="2027299" y="192593"/>
                </a:lnTo>
                <a:lnTo>
                  <a:pt x="0" y="1925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7991697" y="8338607"/>
            <a:ext cx="2580662" cy="46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3400" spc="136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 1. 하이에나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203031" y="8305271"/>
            <a:ext cx="2580662" cy="46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3400" spc="136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2. 호랑이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4931580" y="7750711"/>
            <a:ext cx="4853265" cy="4816865"/>
          </a:xfrm>
          <a:custGeom>
            <a:avLst/>
            <a:gdLst/>
            <a:ahLst/>
            <a:cxnLst/>
            <a:rect r="r" b="b" t="t" l="l"/>
            <a:pathLst>
              <a:path h="4816865" w="4853265">
                <a:moveTo>
                  <a:pt x="0" y="0"/>
                </a:moveTo>
                <a:lnTo>
                  <a:pt x="4853265" y="0"/>
                </a:lnTo>
                <a:lnTo>
                  <a:pt x="4853265" y="4816866"/>
                </a:lnTo>
                <a:lnTo>
                  <a:pt x="0" y="4816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821272" y="-1771056"/>
            <a:ext cx="2200975" cy="4047769"/>
          </a:xfrm>
          <a:custGeom>
            <a:avLst/>
            <a:gdLst/>
            <a:ahLst/>
            <a:cxnLst/>
            <a:rect r="r" b="b" t="t" l="l"/>
            <a:pathLst>
              <a:path h="4047769" w="2200975">
                <a:moveTo>
                  <a:pt x="0" y="0"/>
                </a:moveTo>
                <a:lnTo>
                  <a:pt x="2200974" y="0"/>
                </a:lnTo>
                <a:lnTo>
                  <a:pt x="2200974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185087">
            <a:off x="14948800" y="-2023885"/>
            <a:ext cx="2200975" cy="4047769"/>
          </a:xfrm>
          <a:custGeom>
            <a:avLst/>
            <a:gdLst/>
            <a:ahLst/>
            <a:cxnLst/>
            <a:rect r="r" b="b" t="t" l="l"/>
            <a:pathLst>
              <a:path h="4047769" w="2200975">
                <a:moveTo>
                  <a:pt x="0" y="0"/>
                </a:moveTo>
                <a:lnTo>
                  <a:pt x="2200975" y="0"/>
                </a:lnTo>
                <a:lnTo>
                  <a:pt x="2200975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4597" y="8477968"/>
            <a:ext cx="7729753" cy="1441747"/>
            <a:chOff x="0" y="0"/>
            <a:chExt cx="2035820" cy="3797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35820" cy="379719"/>
            </a:xfrm>
            <a:custGeom>
              <a:avLst/>
              <a:gdLst/>
              <a:ahLst/>
              <a:cxnLst/>
              <a:rect r="r" b="b" t="t" l="l"/>
              <a:pathLst>
                <a:path h="379719" w="2035820">
                  <a:moveTo>
                    <a:pt x="1017910" y="0"/>
                  </a:moveTo>
                  <a:cubicBezTo>
                    <a:pt x="455734" y="0"/>
                    <a:pt x="0" y="85003"/>
                    <a:pt x="0" y="189860"/>
                  </a:cubicBezTo>
                  <a:cubicBezTo>
                    <a:pt x="0" y="294716"/>
                    <a:pt x="455734" y="379719"/>
                    <a:pt x="1017910" y="379719"/>
                  </a:cubicBezTo>
                  <a:cubicBezTo>
                    <a:pt x="1580086" y="379719"/>
                    <a:pt x="2035820" y="294716"/>
                    <a:pt x="2035820" y="189860"/>
                  </a:cubicBezTo>
                  <a:cubicBezTo>
                    <a:pt x="2035820" y="85003"/>
                    <a:pt x="1580086" y="0"/>
                    <a:pt x="1017910" y="0"/>
                  </a:cubicBezTo>
                  <a:close/>
                </a:path>
              </a:pathLst>
            </a:custGeom>
            <a:solidFill>
              <a:srgbClr val="C14920">
                <a:alpha val="44706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90858" y="-12026"/>
              <a:ext cx="1654103" cy="35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true" flipV="false" rot="0">
            <a:off x="-2136639" y="0"/>
            <a:ext cx="11458607" cy="9198842"/>
          </a:xfrm>
          <a:custGeom>
            <a:avLst/>
            <a:gdLst/>
            <a:ahLst/>
            <a:cxnLst/>
            <a:rect r="r" b="b" t="t" l="l"/>
            <a:pathLst>
              <a:path h="9198842" w="11458607">
                <a:moveTo>
                  <a:pt x="11458607" y="0"/>
                </a:moveTo>
                <a:lnTo>
                  <a:pt x="0" y="0"/>
                </a:lnTo>
                <a:lnTo>
                  <a:pt x="0" y="9198842"/>
                </a:lnTo>
                <a:lnTo>
                  <a:pt x="11458607" y="9198842"/>
                </a:lnTo>
                <a:lnTo>
                  <a:pt x="114586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2220314" y="6779489"/>
            <a:ext cx="4591120" cy="2629460"/>
          </a:xfrm>
          <a:custGeom>
            <a:avLst/>
            <a:gdLst/>
            <a:ahLst/>
            <a:cxnLst/>
            <a:rect r="r" b="b" t="t" l="l"/>
            <a:pathLst>
              <a:path h="2629460" w="4591120">
                <a:moveTo>
                  <a:pt x="4591120" y="0"/>
                </a:moveTo>
                <a:lnTo>
                  <a:pt x="0" y="0"/>
                </a:lnTo>
                <a:lnTo>
                  <a:pt x="0" y="2629460"/>
                </a:lnTo>
                <a:lnTo>
                  <a:pt x="4591120" y="2629460"/>
                </a:lnTo>
                <a:lnTo>
                  <a:pt x="459112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5749273" y="8504931"/>
            <a:ext cx="3394727" cy="2829569"/>
          </a:xfrm>
          <a:custGeom>
            <a:avLst/>
            <a:gdLst/>
            <a:ahLst/>
            <a:cxnLst/>
            <a:rect r="r" b="b" t="t" l="l"/>
            <a:pathLst>
              <a:path h="2829569" w="3394727">
                <a:moveTo>
                  <a:pt x="0" y="0"/>
                </a:moveTo>
                <a:lnTo>
                  <a:pt x="3394727" y="0"/>
                </a:lnTo>
                <a:lnTo>
                  <a:pt x="3394727" y="2829569"/>
                </a:lnTo>
                <a:lnTo>
                  <a:pt x="0" y="28295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-1307081" y="6745014"/>
            <a:ext cx="4089002" cy="4114800"/>
          </a:xfrm>
          <a:custGeom>
            <a:avLst/>
            <a:gdLst/>
            <a:ahLst/>
            <a:cxnLst/>
            <a:rect r="r" b="b" t="t" l="l"/>
            <a:pathLst>
              <a:path h="4114800" w="4089002">
                <a:moveTo>
                  <a:pt x="0" y="0"/>
                </a:moveTo>
                <a:lnTo>
                  <a:pt x="4089002" y="0"/>
                </a:lnTo>
                <a:lnTo>
                  <a:pt x="40890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7575129" y="3268479"/>
            <a:ext cx="8445293" cy="4340921"/>
            <a:chOff x="0" y="0"/>
            <a:chExt cx="2058402" cy="105802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58402" cy="1058029"/>
            </a:xfrm>
            <a:custGeom>
              <a:avLst/>
              <a:gdLst/>
              <a:ahLst/>
              <a:cxnLst/>
              <a:rect r="r" b="b" t="t" l="l"/>
              <a:pathLst>
                <a:path h="1058029" w="2058402">
                  <a:moveTo>
                    <a:pt x="46752" y="0"/>
                  </a:moveTo>
                  <a:lnTo>
                    <a:pt x="2011650" y="0"/>
                  </a:lnTo>
                  <a:cubicBezTo>
                    <a:pt x="2024050" y="0"/>
                    <a:pt x="2035941" y="4926"/>
                    <a:pt x="2044709" y="13693"/>
                  </a:cubicBezTo>
                  <a:cubicBezTo>
                    <a:pt x="2053477" y="22461"/>
                    <a:pt x="2058402" y="34353"/>
                    <a:pt x="2058402" y="46752"/>
                  </a:cubicBezTo>
                  <a:lnTo>
                    <a:pt x="2058402" y="1011276"/>
                  </a:lnTo>
                  <a:cubicBezTo>
                    <a:pt x="2058402" y="1037097"/>
                    <a:pt x="2037471" y="1058029"/>
                    <a:pt x="2011650" y="1058029"/>
                  </a:cubicBezTo>
                  <a:lnTo>
                    <a:pt x="46752" y="1058029"/>
                  </a:lnTo>
                  <a:cubicBezTo>
                    <a:pt x="20932" y="1058029"/>
                    <a:pt x="0" y="1037097"/>
                    <a:pt x="0" y="1011276"/>
                  </a:cubicBezTo>
                  <a:lnTo>
                    <a:pt x="0" y="46752"/>
                  </a:lnTo>
                  <a:cubicBezTo>
                    <a:pt x="0" y="20932"/>
                    <a:pt x="20932" y="0"/>
                    <a:pt x="46752" y="0"/>
                  </a:cubicBezTo>
                  <a:close/>
                </a:path>
              </a:pathLst>
            </a:custGeom>
            <a:solidFill>
              <a:srgbClr val="F9E5C5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058402" cy="1096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308293" y="2677600"/>
            <a:ext cx="7178679" cy="1181757"/>
            <a:chOff x="0" y="0"/>
            <a:chExt cx="1749686" cy="28803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749686" cy="288034"/>
            </a:xfrm>
            <a:custGeom>
              <a:avLst/>
              <a:gdLst/>
              <a:ahLst/>
              <a:cxnLst/>
              <a:rect r="r" b="b" t="t" l="l"/>
              <a:pathLst>
                <a:path h="288034" w="1749686">
                  <a:moveTo>
                    <a:pt x="55001" y="0"/>
                  </a:moveTo>
                  <a:lnTo>
                    <a:pt x="1694684" y="0"/>
                  </a:lnTo>
                  <a:cubicBezTo>
                    <a:pt x="1709272" y="0"/>
                    <a:pt x="1723261" y="5795"/>
                    <a:pt x="1733576" y="16110"/>
                  </a:cubicBezTo>
                  <a:cubicBezTo>
                    <a:pt x="1743891" y="26424"/>
                    <a:pt x="1749686" y="40414"/>
                    <a:pt x="1749686" y="55001"/>
                  </a:cubicBezTo>
                  <a:lnTo>
                    <a:pt x="1749686" y="233033"/>
                  </a:lnTo>
                  <a:cubicBezTo>
                    <a:pt x="1749686" y="247620"/>
                    <a:pt x="1743891" y="261610"/>
                    <a:pt x="1733576" y="271925"/>
                  </a:cubicBezTo>
                  <a:cubicBezTo>
                    <a:pt x="1723261" y="282239"/>
                    <a:pt x="1709272" y="288034"/>
                    <a:pt x="1694684" y="288034"/>
                  </a:cubicBezTo>
                  <a:lnTo>
                    <a:pt x="55001" y="288034"/>
                  </a:lnTo>
                  <a:cubicBezTo>
                    <a:pt x="24625" y="288034"/>
                    <a:pt x="0" y="263409"/>
                    <a:pt x="0" y="233033"/>
                  </a:cubicBezTo>
                  <a:lnTo>
                    <a:pt x="0" y="55001"/>
                  </a:lnTo>
                  <a:cubicBezTo>
                    <a:pt x="0" y="40414"/>
                    <a:pt x="5795" y="26424"/>
                    <a:pt x="16110" y="16110"/>
                  </a:cubicBezTo>
                  <a:cubicBezTo>
                    <a:pt x="26424" y="5795"/>
                    <a:pt x="40414" y="0"/>
                    <a:pt x="55001" y="0"/>
                  </a:cubicBezTo>
                  <a:close/>
                </a:path>
              </a:pathLst>
            </a:custGeom>
            <a:solidFill>
              <a:srgbClr val="F0C673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749686" cy="326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152428" y="4535341"/>
            <a:ext cx="6926313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340"/>
              </a:lnSpc>
            </a:pPr>
            <a:r>
              <a:rPr lang="en-US" sz="8100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[1] AlexNet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072530" y="2704133"/>
            <a:ext cx="5650204" cy="100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9"/>
              </a:lnSpc>
            </a:pPr>
            <a:r>
              <a:rPr lang="en-US" sz="5835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동물 분류 하기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80277" y="6258793"/>
            <a:ext cx="2306694" cy="71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2"/>
              </a:lnSpc>
            </a:pPr>
            <a:r>
              <a:rPr lang="en-US" sz="5299" spc="211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곽경호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-2346580" y="6945266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0" y="0"/>
                </a:moveTo>
                <a:lnTo>
                  <a:pt x="5480514" y="0"/>
                </a:lnTo>
                <a:lnTo>
                  <a:pt x="5480514" y="6166541"/>
                </a:lnTo>
                <a:lnTo>
                  <a:pt x="0" y="6166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25123" y="643212"/>
            <a:ext cx="5207828" cy="1050804"/>
            <a:chOff x="0" y="0"/>
            <a:chExt cx="1487356" cy="3001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87356" cy="300110"/>
            </a:xfrm>
            <a:custGeom>
              <a:avLst/>
              <a:gdLst/>
              <a:ahLst/>
              <a:cxnLst/>
              <a:rect r="r" b="b" t="t" l="l"/>
              <a:pathLst>
                <a:path h="300110" w="1487356">
                  <a:moveTo>
                    <a:pt x="37165" y="0"/>
                  </a:moveTo>
                  <a:lnTo>
                    <a:pt x="1450191" y="0"/>
                  </a:lnTo>
                  <a:cubicBezTo>
                    <a:pt x="1470717" y="0"/>
                    <a:pt x="1487356" y="16639"/>
                    <a:pt x="1487356" y="37165"/>
                  </a:cubicBezTo>
                  <a:lnTo>
                    <a:pt x="1487356" y="262945"/>
                  </a:lnTo>
                  <a:cubicBezTo>
                    <a:pt x="1487356" y="272801"/>
                    <a:pt x="1483440" y="282255"/>
                    <a:pt x="1476471" y="289224"/>
                  </a:cubicBezTo>
                  <a:cubicBezTo>
                    <a:pt x="1469501" y="296194"/>
                    <a:pt x="1460048" y="300110"/>
                    <a:pt x="1450191" y="300110"/>
                  </a:cubicBezTo>
                  <a:lnTo>
                    <a:pt x="37165" y="300110"/>
                  </a:lnTo>
                  <a:cubicBezTo>
                    <a:pt x="16639" y="300110"/>
                    <a:pt x="0" y="283470"/>
                    <a:pt x="0" y="262945"/>
                  </a:cubicBezTo>
                  <a:lnTo>
                    <a:pt x="0" y="37165"/>
                  </a:lnTo>
                  <a:cubicBezTo>
                    <a:pt x="0" y="16639"/>
                    <a:pt x="16639" y="0"/>
                    <a:pt x="37165" y="0"/>
                  </a:cubicBezTo>
                  <a:close/>
                </a:path>
              </a:pathLst>
            </a:custGeom>
            <a:solidFill>
              <a:srgbClr val="D1926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48735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6398255" y="-1264045"/>
            <a:ext cx="2199288" cy="4047769"/>
          </a:xfrm>
          <a:custGeom>
            <a:avLst/>
            <a:gdLst/>
            <a:ahLst/>
            <a:cxnLst/>
            <a:rect r="r" b="b" t="t" l="l"/>
            <a:pathLst>
              <a:path h="4047769" w="2199288">
                <a:moveTo>
                  <a:pt x="0" y="0"/>
                </a:moveTo>
                <a:lnTo>
                  <a:pt x="2199288" y="0"/>
                </a:lnTo>
                <a:lnTo>
                  <a:pt x="2199288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884467" y="908328"/>
            <a:ext cx="4614256" cy="68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5100" spc="204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ALEXNET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5389383" y="2273593"/>
            <a:ext cx="7532900" cy="1431188"/>
            <a:chOff x="0" y="0"/>
            <a:chExt cx="1983974" cy="37693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83973" cy="376939"/>
            </a:xfrm>
            <a:custGeom>
              <a:avLst/>
              <a:gdLst/>
              <a:ahLst/>
              <a:cxnLst/>
              <a:rect r="r" b="b" t="t" l="l"/>
              <a:pathLst>
                <a:path h="376939" w="1983973">
                  <a:moveTo>
                    <a:pt x="21583" y="0"/>
                  </a:moveTo>
                  <a:lnTo>
                    <a:pt x="1962391" y="0"/>
                  </a:lnTo>
                  <a:cubicBezTo>
                    <a:pt x="1968115" y="0"/>
                    <a:pt x="1973605" y="2274"/>
                    <a:pt x="1977652" y="6321"/>
                  </a:cubicBezTo>
                  <a:cubicBezTo>
                    <a:pt x="1981700" y="10369"/>
                    <a:pt x="1983973" y="15859"/>
                    <a:pt x="1983973" y="21583"/>
                  </a:cubicBezTo>
                  <a:lnTo>
                    <a:pt x="1983973" y="355356"/>
                  </a:lnTo>
                  <a:cubicBezTo>
                    <a:pt x="1983973" y="367276"/>
                    <a:pt x="1974310" y="376939"/>
                    <a:pt x="1962391" y="376939"/>
                  </a:cubicBezTo>
                  <a:lnTo>
                    <a:pt x="21583" y="376939"/>
                  </a:lnTo>
                  <a:cubicBezTo>
                    <a:pt x="9663" y="376939"/>
                    <a:pt x="0" y="367276"/>
                    <a:pt x="0" y="355356"/>
                  </a:cubicBezTo>
                  <a:lnTo>
                    <a:pt x="0" y="21583"/>
                  </a:lnTo>
                  <a:cubicBezTo>
                    <a:pt x="0" y="9663"/>
                    <a:pt x="9663" y="0"/>
                    <a:pt x="21583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983974" cy="39598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</a:pPr>
              <a:r>
                <a:rPr lang="en-US" sz="32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Conv + ReLU + MaxPooling</a:t>
              </a:r>
            </a:p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==&gt;기본 특징 추출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389383" y="3704782"/>
            <a:ext cx="7521067" cy="1926488"/>
            <a:chOff x="0" y="0"/>
            <a:chExt cx="1980857" cy="50738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980857" cy="507388"/>
            </a:xfrm>
            <a:custGeom>
              <a:avLst/>
              <a:gdLst/>
              <a:ahLst/>
              <a:cxnLst/>
              <a:rect r="r" b="b" t="t" l="l"/>
              <a:pathLst>
                <a:path h="507388" w="1980857">
                  <a:moveTo>
                    <a:pt x="21617" y="0"/>
                  </a:moveTo>
                  <a:lnTo>
                    <a:pt x="1959240" y="0"/>
                  </a:lnTo>
                  <a:cubicBezTo>
                    <a:pt x="1971179" y="0"/>
                    <a:pt x="1980857" y="9678"/>
                    <a:pt x="1980857" y="21617"/>
                  </a:cubicBezTo>
                  <a:lnTo>
                    <a:pt x="1980857" y="485771"/>
                  </a:lnTo>
                  <a:cubicBezTo>
                    <a:pt x="1980857" y="497710"/>
                    <a:pt x="1971179" y="507388"/>
                    <a:pt x="1959240" y="507388"/>
                  </a:cubicBezTo>
                  <a:lnTo>
                    <a:pt x="21617" y="507388"/>
                  </a:lnTo>
                  <a:cubicBezTo>
                    <a:pt x="15884" y="507388"/>
                    <a:pt x="10385" y="505110"/>
                    <a:pt x="6331" y="501057"/>
                  </a:cubicBezTo>
                  <a:cubicBezTo>
                    <a:pt x="2277" y="497003"/>
                    <a:pt x="0" y="491504"/>
                    <a:pt x="0" y="485771"/>
                  </a:cubicBezTo>
                  <a:lnTo>
                    <a:pt x="0" y="21617"/>
                  </a:lnTo>
                  <a:cubicBezTo>
                    <a:pt x="0" y="15884"/>
                    <a:pt x="2277" y="10385"/>
                    <a:pt x="6331" y="6331"/>
                  </a:cubicBezTo>
                  <a:cubicBezTo>
                    <a:pt x="10385" y="2277"/>
                    <a:pt x="15884" y="0"/>
                    <a:pt x="21617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980857" cy="52643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Conv2 (5×5) + ReLU + MaxPooling</a:t>
              </a:r>
            </a:p>
            <a:p>
              <a:pPr algn="ctr">
                <a:lnSpc>
                  <a:spcPts val="3968"/>
                </a:lnSpc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 Conv3 (3×3) + ReLU</a:t>
              </a:r>
            </a:p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==&gt; 조금 더 정제된 특징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365717" y="5631270"/>
            <a:ext cx="7544732" cy="1926488"/>
            <a:chOff x="0" y="0"/>
            <a:chExt cx="1987090" cy="5073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87090" cy="507388"/>
            </a:xfrm>
            <a:custGeom>
              <a:avLst/>
              <a:gdLst/>
              <a:ahLst/>
              <a:cxnLst/>
              <a:rect r="r" b="b" t="t" l="l"/>
              <a:pathLst>
                <a:path h="507388" w="1987090">
                  <a:moveTo>
                    <a:pt x="21549" y="0"/>
                  </a:moveTo>
                  <a:lnTo>
                    <a:pt x="1965541" y="0"/>
                  </a:lnTo>
                  <a:cubicBezTo>
                    <a:pt x="1977442" y="0"/>
                    <a:pt x="1987090" y="9648"/>
                    <a:pt x="1987090" y="21549"/>
                  </a:cubicBezTo>
                  <a:lnTo>
                    <a:pt x="1987090" y="485839"/>
                  </a:lnTo>
                  <a:cubicBezTo>
                    <a:pt x="1987090" y="497740"/>
                    <a:pt x="1977442" y="507388"/>
                    <a:pt x="1965541" y="507388"/>
                  </a:cubicBezTo>
                  <a:lnTo>
                    <a:pt x="21549" y="507388"/>
                  </a:lnTo>
                  <a:cubicBezTo>
                    <a:pt x="9648" y="507388"/>
                    <a:pt x="0" y="497740"/>
                    <a:pt x="0" y="485839"/>
                  </a:cubicBezTo>
                  <a:lnTo>
                    <a:pt x="0" y="21549"/>
                  </a:lnTo>
                  <a:cubicBezTo>
                    <a:pt x="0" y="9648"/>
                    <a:pt x="9648" y="0"/>
                    <a:pt x="21549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987090" cy="52643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Conv4 (3×3) + ReLU</a:t>
              </a:r>
            </a:p>
            <a:p>
              <a:pPr algn="ctr">
                <a:lnSpc>
                  <a:spcPts val="3968"/>
                </a:lnSpc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Conv5 (3×3) + ReLU + MaxPooling</a:t>
              </a:r>
            </a:p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==&gt; 고차원 벡터로 정제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379280" y="2863244"/>
            <a:ext cx="3637252" cy="5089343"/>
            <a:chOff x="0" y="0"/>
            <a:chExt cx="4849669" cy="6785791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4849669" cy="6785791"/>
              <a:chOff x="0" y="0"/>
              <a:chExt cx="957959" cy="1340403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957959" cy="1340403"/>
              </a:xfrm>
              <a:custGeom>
                <a:avLst/>
                <a:gdLst/>
                <a:ahLst/>
                <a:cxnLst/>
                <a:rect r="r" b="b" t="t" l="l"/>
                <a:pathLst>
                  <a:path h="1340403" w="957959">
                    <a:moveTo>
                      <a:pt x="44699" y="0"/>
                    </a:moveTo>
                    <a:lnTo>
                      <a:pt x="913261" y="0"/>
                    </a:lnTo>
                    <a:cubicBezTo>
                      <a:pt x="925116" y="0"/>
                      <a:pt x="936485" y="4709"/>
                      <a:pt x="944867" y="13092"/>
                    </a:cubicBezTo>
                    <a:cubicBezTo>
                      <a:pt x="953250" y="21475"/>
                      <a:pt x="957959" y="32844"/>
                      <a:pt x="957959" y="44699"/>
                    </a:cubicBezTo>
                    <a:lnTo>
                      <a:pt x="957959" y="1295705"/>
                    </a:lnTo>
                    <a:cubicBezTo>
                      <a:pt x="957959" y="1320391"/>
                      <a:pt x="937947" y="1340403"/>
                      <a:pt x="913261" y="1340403"/>
                    </a:cubicBezTo>
                    <a:lnTo>
                      <a:pt x="44699" y="1340403"/>
                    </a:lnTo>
                    <a:cubicBezTo>
                      <a:pt x="32844" y="1340403"/>
                      <a:pt x="21475" y="1335694"/>
                      <a:pt x="13092" y="1327311"/>
                    </a:cubicBezTo>
                    <a:cubicBezTo>
                      <a:pt x="4709" y="1318929"/>
                      <a:pt x="0" y="1307559"/>
                      <a:pt x="0" y="1295705"/>
                    </a:cubicBezTo>
                    <a:lnTo>
                      <a:pt x="0" y="44699"/>
                    </a:lnTo>
                    <a:cubicBezTo>
                      <a:pt x="0" y="32844"/>
                      <a:pt x="4709" y="21475"/>
                      <a:pt x="13092" y="13092"/>
                    </a:cubicBezTo>
                    <a:cubicBezTo>
                      <a:pt x="21475" y="4709"/>
                      <a:pt x="32844" y="0"/>
                      <a:pt x="44699" y="0"/>
                    </a:cubicBezTo>
                    <a:close/>
                  </a:path>
                </a:pathLst>
              </a:custGeom>
              <a:solidFill>
                <a:srgbClr val="F1E7DC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61925"/>
                <a:ext cx="957959" cy="1502328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5301"/>
                  </a:lnSpc>
                </a:pPr>
                <a:r>
                  <a:rPr lang="en-US" sz="3100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cheetah,</a:t>
                </a:r>
              </a:p>
              <a:p>
                <a:pPr algn="ctr">
                  <a:lnSpc>
                    <a:spcPts val="5301"/>
                  </a:lnSpc>
                </a:pPr>
                <a:r>
                  <a:rPr lang="en-US" sz="3100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hyena,</a:t>
                </a:r>
              </a:p>
              <a:p>
                <a:pPr algn="ctr">
                  <a:lnSpc>
                    <a:spcPts val="5301"/>
                  </a:lnSpc>
                  <a:spcBef>
                    <a:spcPct val="0"/>
                  </a:spcBef>
                </a:pPr>
                <a:r>
                  <a:rPr lang="en-US" sz="3100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tiger</a:t>
                </a: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531866" y="435865"/>
              <a:ext cx="1785938" cy="657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OUTPUT</a:t>
              </a:r>
            </a:p>
          </p:txBody>
        </p:sp>
        <p:sp>
          <p:nvSpPr>
            <p:cNvPr name="AutoShape 47" id="47"/>
            <p:cNvSpPr/>
            <p:nvPr/>
          </p:nvSpPr>
          <p:spPr>
            <a:xfrm>
              <a:off x="661642" y="1206680"/>
              <a:ext cx="3562274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2344106" y="2989187"/>
            <a:ext cx="2554886" cy="5110392"/>
            <a:chOff x="0" y="0"/>
            <a:chExt cx="3406515" cy="6813856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3406515" cy="6813856"/>
              <a:chOff x="0" y="0"/>
              <a:chExt cx="670120" cy="134040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70120" cy="1340403"/>
              </a:xfrm>
              <a:custGeom>
                <a:avLst/>
                <a:gdLst/>
                <a:ahLst/>
                <a:cxnLst/>
                <a:rect r="r" b="b" t="t" l="l"/>
                <a:pathLst>
                  <a:path h="1340403" w="670120">
                    <a:moveTo>
                      <a:pt x="63898" y="0"/>
                    </a:moveTo>
                    <a:lnTo>
                      <a:pt x="606222" y="0"/>
                    </a:lnTo>
                    <a:cubicBezTo>
                      <a:pt x="641512" y="0"/>
                      <a:pt x="670120" y="28608"/>
                      <a:pt x="670120" y="63898"/>
                    </a:cubicBezTo>
                    <a:lnTo>
                      <a:pt x="670120" y="1276505"/>
                    </a:lnTo>
                    <a:cubicBezTo>
                      <a:pt x="670120" y="1293452"/>
                      <a:pt x="663388" y="1309705"/>
                      <a:pt x="651405" y="1321688"/>
                    </a:cubicBezTo>
                    <a:cubicBezTo>
                      <a:pt x="639422" y="1333671"/>
                      <a:pt x="623169" y="1340403"/>
                      <a:pt x="606222" y="1340403"/>
                    </a:cubicBezTo>
                    <a:lnTo>
                      <a:pt x="63898" y="1340403"/>
                    </a:lnTo>
                    <a:cubicBezTo>
                      <a:pt x="46951" y="1340403"/>
                      <a:pt x="30699" y="1333671"/>
                      <a:pt x="18715" y="1321688"/>
                    </a:cubicBezTo>
                    <a:cubicBezTo>
                      <a:pt x="6732" y="1309705"/>
                      <a:pt x="0" y="1293452"/>
                      <a:pt x="0" y="1276505"/>
                    </a:cubicBezTo>
                    <a:lnTo>
                      <a:pt x="0" y="63898"/>
                    </a:lnTo>
                    <a:cubicBezTo>
                      <a:pt x="0" y="28608"/>
                      <a:pt x="28608" y="0"/>
                      <a:pt x="63898" y="0"/>
                    </a:cubicBezTo>
                    <a:close/>
                  </a:path>
                </a:pathLst>
              </a:custGeom>
              <a:solidFill>
                <a:srgbClr val="F1E7DC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670120" cy="1368978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 marL="0" indent="0" lvl="1">
                  <a:lnSpc>
                    <a:spcPts val="3720"/>
                  </a:lnSpc>
                  <a:spcBef>
                    <a:spcPct val="0"/>
                  </a:spcBef>
                </a:pPr>
                <a:r>
                  <a:rPr lang="en-US" sz="3000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IMG</a:t>
                </a:r>
              </a:p>
              <a:p>
                <a:pPr algn="ctr">
                  <a:lnSpc>
                    <a:spcPts val="3720"/>
                  </a:lnSpc>
                  <a:spcBef>
                    <a:spcPct val="0"/>
                  </a:spcBef>
                </a:pPr>
                <a:r>
                  <a:rPr lang="en-US" sz="3000" strike="noStrike" u="none">
                    <a:solidFill>
                      <a:srgbClr val="000000"/>
                    </a:solidFill>
                    <a:latin typeface="210 어린아이"/>
                    <a:ea typeface="210 어린아이"/>
                    <a:cs typeface="210 어린아이"/>
                    <a:sym typeface="210 어린아이"/>
                  </a:rPr>
                  <a:t>(3*224*224)</a:t>
                </a:r>
              </a:p>
            </p:txBody>
          </p:sp>
        </p:grpSp>
        <p:sp>
          <p:nvSpPr>
            <p:cNvPr name="TextBox 52" id="52"/>
            <p:cNvSpPr txBox="true"/>
            <p:nvPr/>
          </p:nvSpPr>
          <p:spPr>
            <a:xfrm rot="0">
              <a:off x="1018208" y="289169"/>
              <a:ext cx="1370099" cy="660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84"/>
                </a:lnSpc>
                <a:spcBef>
                  <a:spcPct val="0"/>
                </a:spcBef>
              </a:pPr>
              <a:r>
                <a:rPr lang="en-US" sz="3213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INPUT</a:t>
              </a:r>
            </a:p>
          </p:txBody>
        </p:sp>
        <p:sp>
          <p:nvSpPr>
            <p:cNvPr name="AutoShape 53" id="53"/>
            <p:cNvSpPr/>
            <p:nvPr/>
          </p:nvSpPr>
          <p:spPr>
            <a:xfrm>
              <a:off x="563037" y="1088598"/>
              <a:ext cx="2442969" cy="0"/>
            </a:xfrm>
            <a:prstGeom prst="line">
              <a:avLst/>
            </a:prstGeom>
            <a:ln cap="flat" w="5101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5365717" y="7557758"/>
            <a:ext cx="7544732" cy="1431188"/>
            <a:chOff x="0" y="0"/>
            <a:chExt cx="1987090" cy="37693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987090" cy="376939"/>
            </a:xfrm>
            <a:custGeom>
              <a:avLst/>
              <a:gdLst/>
              <a:ahLst/>
              <a:cxnLst/>
              <a:rect r="r" b="b" t="t" l="l"/>
              <a:pathLst>
                <a:path h="376939" w="1987090">
                  <a:moveTo>
                    <a:pt x="21549" y="0"/>
                  </a:moveTo>
                  <a:lnTo>
                    <a:pt x="1965541" y="0"/>
                  </a:lnTo>
                  <a:cubicBezTo>
                    <a:pt x="1977442" y="0"/>
                    <a:pt x="1987090" y="9648"/>
                    <a:pt x="1987090" y="21549"/>
                  </a:cubicBezTo>
                  <a:lnTo>
                    <a:pt x="1987090" y="355390"/>
                  </a:lnTo>
                  <a:cubicBezTo>
                    <a:pt x="1987090" y="367291"/>
                    <a:pt x="1977442" y="376939"/>
                    <a:pt x="1965541" y="376939"/>
                  </a:cubicBezTo>
                  <a:lnTo>
                    <a:pt x="21549" y="376939"/>
                  </a:lnTo>
                  <a:cubicBezTo>
                    <a:pt x="9648" y="376939"/>
                    <a:pt x="0" y="367291"/>
                    <a:pt x="0" y="355390"/>
                  </a:cubicBezTo>
                  <a:lnTo>
                    <a:pt x="0" y="21549"/>
                  </a:lnTo>
                  <a:cubicBezTo>
                    <a:pt x="0" y="9648"/>
                    <a:pt x="9648" y="0"/>
                    <a:pt x="21549" y="0"/>
                  </a:cubicBezTo>
                  <a:close/>
                </a:path>
              </a:pathLst>
            </a:custGeom>
            <a:solidFill>
              <a:srgbClr val="F1E7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19050"/>
              <a:ext cx="1987090" cy="39598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model.classifier[6] = nn.Linear(4096, 3)</a:t>
              </a:r>
            </a:p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000000"/>
                  </a:solidFill>
                  <a:latin typeface="210 어린아이"/>
                  <a:ea typeface="210 어린아이"/>
                  <a:cs typeface="210 어린아이"/>
                  <a:sym typeface="210 어린아이"/>
                </a:rPr>
                <a:t>==&gt; 3개 클래스 분류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57400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8700" y="1003169"/>
            <a:ext cx="16230600" cy="8466271"/>
            <a:chOff x="0" y="0"/>
            <a:chExt cx="4635460" cy="2417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35460" cy="2417967"/>
            </a:xfrm>
            <a:custGeom>
              <a:avLst/>
              <a:gdLst/>
              <a:ahLst/>
              <a:cxnLst/>
              <a:rect r="r" b="b" t="t" l="l"/>
              <a:pathLst>
                <a:path h="2417967" w="4635460">
                  <a:moveTo>
                    <a:pt x="11925" y="0"/>
                  </a:moveTo>
                  <a:lnTo>
                    <a:pt x="4623535" y="0"/>
                  </a:lnTo>
                  <a:cubicBezTo>
                    <a:pt x="4630121" y="0"/>
                    <a:pt x="4635460" y="5339"/>
                    <a:pt x="4635460" y="11925"/>
                  </a:cubicBezTo>
                  <a:lnTo>
                    <a:pt x="4635460" y="2406042"/>
                  </a:lnTo>
                  <a:cubicBezTo>
                    <a:pt x="4635460" y="2412628"/>
                    <a:pt x="4630121" y="2417967"/>
                    <a:pt x="4623535" y="2417967"/>
                  </a:cubicBezTo>
                  <a:lnTo>
                    <a:pt x="11925" y="2417967"/>
                  </a:lnTo>
                  <a:cubicBezTo>
                    <a:pt x="5339" y="2417967"/>
                    <a:pt x="0" y="2412628"/>
                    <a:pt x="0" y="240604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635460" cy="2465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-2346580" y="6945266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0" y="0"/>
                </a:moveTo>
                <a:lnTo>
                  <a:pt x="5480514" y="0"/>
                </a:lnTo>
                <a:lnTo>
                  <a:pt x="5480514" y="6166541"/>
                </a:lnTo>
                <a:lnTo>
                  <a:pt x="0" y="6166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25123" y="643212"/>
            <a:ext cx="5207828" cy="1050804"/>
            <a:chOff x="0" y="0"/>
            <a:chExt cx="1487356" cy="3001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87356" cy="300110"/>
            </a:xfrm>
            <a:custGeom>
              <a:avLst/>
              <a:gdLst/>
              <a:ahLst/>
              <a:cxnLst/>
              <a:rect r="r" b="b" t="t" l="l"/>
              <a:pathLst>
                <a:path h="300110" w="1487356">
                  <a:moveTo>
                    <a:pt x="37165" y="0"/>
                  </a:moveTo>
                  <a:lnTo>
                    <a:pt x="1450191" y="0"/>
                  </a:lnTo>
                  <a:cubicBezTo>
                    <a:pt x="1470717" y="0"/>
                    <a:pt x="1487356" y="16639"/>
                    <a:pt x="1487356" y="37165"/>
                  </a:cubicBezTo>
                  <a:lnTo>
                    <a:pt x="1487356" y="262945"/>
                  </a:lnTo>
                  <a:cubicBezTo>
                    <a:pt x="1487356" y="272801"/>
                    <a:pt x="1483440" y="282255"/>
                    <a:pt x="1476471" y="289224"/>
                  </a:cubicBezTo>
                  <a:cubicBezTo>
                    <a:pt x="1469501" y="296194"/>
                    <a:pt x="1460048" y="300110"/>
                    <a:pt x="1450191" y="300110"/>
                  </a:cubicBezTo>
                  <a:lnTo>
                    <a:pt x="37165" y="300110"/>
                  </a:lnTo>
                  <a:cubicBezTo>
                    <a:pt x="16639" y="300110"/>
                    <a:pt x="0" y="283470"/>
                    <a:pt x="0" y="262945"/>
                  </a:cubicBezTo>
                  <a:lnTo>
                    <a:pt x="0" y="37165"/>
                  </a:lnTo>
                  <a:cubicBezTo>
                    <a:pt x="0" y="16639"/>
                    <a:pt x="16639" y="0"/>
                    <a:pt x="37165" y="0"/>
                  </a:cubicBezTo>
                  <a:close/>
                </a:path>
              </a:pathLst>
            </a:custGeom>
            <a:solidFill>
              <a:srgbClr val="D1926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487356" cy="347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6398255" y="-1264045"/>
            <a:ext cx="2199288" cy="4047769"/>
          </a:xfrm>
          <a:custGeom>
            <a:avLst/>
            <a:gdLst/>
            <a:ahLst/>
            <a:cxnLst/>
            <a:rect r="r" b="b" t="t" l="l"/>
            <a:pathLst>
              <a:path h="4047769" w="2199288">
                <a:moveTo>
                  <a:pt x="0" y="0"/>
                </a:moveTo>
                <a:lnTo>
                  <a:pt x="2199288" y="0"/>
                </a:lnTo>
                <a:lnTo>
                  <a:pt x="2199288" y="4047770"/>
                </a:lnTo>
                <a:lnTo>
                  <a:pt x="0" y="404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884467" y="908328"/>
            <a:ext cx="4614256" cy="68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1"/>
              </a:lnSpc>
            </a:pPr>
            <a:r>
              <a:rPr lang="en-US" sz="5100" spc="204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ALEXNET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13080" y="2058193"/>
            <a:ext cx="7022747" cy="46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3400" spc="136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 1. 치타, 하이에나 , 호랑이 이미지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13080" y="3247367"/>
            <a:ext cx="13784469" cy="170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3322" spc="132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2. Conv + ReLU + MaxPooling : 기초적인 시각 정보 학습</a:t>
            </a:r>
          </a:p>
          <a:p>
            <a:pPr algn="l" marL="717285" indent="-358642" lvl="1">
              <a:lnSpc>
                <a:spcPts val="3355"/>
              </a:lnSpc>
              <a:buFont typeface="Arial"/>
              <a:buChar char="•"/>
            </a:pPr>
            <a:r>
              <a:rPr lang="en-US" sz="3322" spc="132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Conv → 특징 추출</a:t>
            </a:r>
          </a:p>
          <a:p>
            <a:pPr algn="l" marL="717285" indent="-358642" lvl="1">
              <a:lnSpc>
                <a:spcPts val="3355"/>
              </a:lnSpc>
              <a:buFont typeface="Arial"/>
              <a:buChar char="•"/>
            </a:pPr>
            <a:r>
              <a:rPr lang="en-US" sz="3322" spc="132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ReLU → 중요한 특징 강조</a:t>
            </a:r>
          </a:p>
          <a:p>
            <a:pPr algn="l" marL="717285" indent="-358642" lvl="1">
              <a:lnSpc>
                <a:spcPts val="3355"/>
              </a:lnSpc>
              <a:buFont typeface="Arial"/>
              <a:buChar char="•"/>
            </a:pPr>
            <a:r>
              <a:rPr lang="en-US" sz="3322" spc="132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MaxPooling → 핵심 정보만 남기고 압축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53954" y="5575347"/>
            <a:ext cx="15057864" cy="89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3400" spc="136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3.  Conv1, Conv2 → 무늬, 표면 질감 같은 중간 수준 특징</a:t>
            </a:r>
          </a:p>
          <a:p>
            <a:pPr algn="l">
              <a:lnSpc>
                <a:spcPts val="3434"/>
              </a:lnSpc>
            </a:pPr>
            <a:r>
              <a:rPr lang="en-US" sz="3400" spc="136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    Conv3, Conv4, Conv5 → 전체 체형, 얼굴 구조 같은 고차원적인 구조까지 학습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53954" y="7619540"/>
            <a:ext cx="13902719" cy="46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4"/>
              </a:lnSpc>
            </a:pPr>
            <a:r>
              <a:rPr lang="en-US" sz="3400" spc="136">
                <a:solidFill>
                  <a:srgbClr val="000000"/>
                </a:solidFill>
                <a:latin typeface="210 어린아이 Bold"/>
                <a:ea typeface="210 어린아이 Bold"/>
                <a:cs typeface="210 어린아이 Bold"/>
                <a:sym typeface="210 어린아이 Bold"/>
              </a:rPr>
              <a:t>4.  치타 ,하이에나 , 호랑이 3진 분류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211927"/>
            <a:ext cx="20363455" cy="14401800"/>
            <a:chOff x="0" y="0"/>
            <a:chExt cx="27151274" cy="1920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57507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15014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757507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515014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57507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515014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0" y="0"/>
                  </a:moveTo>
                  <a:lnTo>
                    <a:pt x="3878753" y="0"/>
                  </a:lnTo>
                  <a:lnTo>
                    <a:pt x="387875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0">
              <a:off x="3878753" y="27432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11636260" y="16952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0">
              <a:off x="19393767" y="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true" flipV="false" rot="0">
              <a:off x="3878753" y="82296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11636260" y="71816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false" rot="0">
              <a:off x="19393767" y="54864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0">
              <a:off x="23272520" y="24238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true" flipV="false" rot="0">
              <a:off x="3878753" y="137160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true" flipV="false" rot="0">
              <a:off x="11636260" y="12668034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true" flipV="false" rot="0">
              <a:off x="19393767" y="10972800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23267267" y="79102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3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3" y="5486400"/>
                  </a:lnTo>
                  <a:lnTo>
                    <a:pt x="3878753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false" rot="0">
              <a:off x="23272520" y="13396692"/>
              <a:ext cx="3878753" cy="5486400"/>
            </a:xfrm>
            <a:custGeom>
              <a:avLst/>
              <a:gdLst/>
              <a:ahLst/>
              <a:cxnLst/>
              <a:rect r="r" b="b" t="t" l="l"/>
              <a:pathLst>
                <a:path h="5486400" w="3878753">
                  <a:moveTo>
                    <a:pt x="3878754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878754" y="5486400"/>
                  </a:lnTo>
                  <a:lnTo>
                    <a:pt x="3878754" y="0"/>
                  </a:lnTo>
                  <a:close/>
                </a:path>
              </a:pathLst>
            </a:custGeom>
            <a:blipFill>
              <a:blip r:embed="rId2">
                <a:alphaModFix amt="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true" flipV="false" rot="0">
            <a:off x="15113624" y="6386169"/>
            <a:ext cx="5480514" cy="6166542"/>
          </a:xfrm>
          <a:custGeom>
            <a:avLst/>
            <a:gdLst/>
            <a:ahLst/>
            <a:cxnLst/>
            <a:rect r="r" b="b" t="t" l="l"/>
            <a:pathLst>
              <a:path h="6166542" w="5480514">
                <a:moveTo>
                  <a:pt x="5480514" y="0"/>
                </a:moveTo>
                <a:lnTo>
                  <a:pt x="0" y="0"/>
                </a:lnTo>
                <a:lnTo>
                  <a:pt x="0" y="6166542"/>
                </a:lnTo>
                <a:lnTo>
                  <a:pt x="5480514" y="6166542"/>
                </a:lnTo>
                <a:lnTo>
                  <a:pt x="548051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826659" y="-1802225"/>
            <a:ext cx="2350529" cy="4326127"/>
          </a:xfrm>
          <a:custGeom>
            <a:avLst/>
            <a:gdLst/>
            <a:ahLst/>
            <a:cxnLst/>
            <a:rect r="r" b="b" t="t" l="l"/>
            <a:pathLst>
              <a:path h="4326127" w="2350529">
                <a:moveTo>
                  <a:pt x="0" y="0"/>
                </a:moveTo>
                <a:lnTo>
                  <a:pt x="2350529" y="0"/>
                </a:lnTo>
                <a:lnTo>
                  <a:pt x="2350529" y="4326127"/>
                </a:lnTo>
                <a:lnTo>
                  <a:pt x="0" y="4326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725152" y="1028700"/>
            <a:ext cx="16837697" cy="8754812"/>
            <a:chOff x="0" y="0"/>
            <a:chExt cx="22450262" cy="11673082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607670"/>
              <a:ext cx="22450262" cy="11065412"/>
              <a:chOff x="0" y="0"/>
              <a:chExt cx="4697387" cy="231527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4697387" cy="2315275"/>
              </a:xfrm>
              <a:custGeom>
                <a:avLst/>
                <a:gdLst/>
                <a:ahLst/>
                <a:cxnLst/>
                <a:rect r="r" b="b" t="t" l="l"/>
                <a:pathLst>
                  <a:path h="2315275" w="4697387">
                    <a:moveTo>
                      <a:pt x="11495" y="0"/>
                    </a:moveTo>
                    <a:lnTo>
                      <a:pt x="4685892" y="0"/>
                    </a:lnTo>
                    <a:cubicBezTo>
                      <a:pt x="4688941" y="0"/>
                      <a:pt x="4691865" y="1211"/>
                      <a:pt x="4694020" y="3367"/>
                    </a:cubicBezTo>
                    <a:cubicBezTo>
                      <a:pt x="4696176" y="5523"/>
                      <a:pt x="4697387" y="8446"/>
                      <a:pt x="4697387" y="11495"/>
                    </a:cubicBezTo>
                    <a:lnTo>
                      <a:pt x="4697387" y="2303780"/>
                    </a:lnTo>
                    <a:cubicBezTo>
                      <a:pt x="4697387" y="2306828"/>
                      <a:pt x="4696176" y="2309752"/>
                      <a:pt x="4694020" y="2311908"/>
                    </a:cubicBezTo>
                    <a:cubicBezTo>
                      <a:pt x="4691865" y="2314064"/>
                      <a:pt x="4688941" y="2315275"/>
                      <a:pt x="4685892" y="2315275"/>
                    </a:cubicBezTo>
                    <a:lnTo>
                      <a:pt x="11495" y="2315275"/>
                    </a:lnTo>
                    <a:cubicBezTo>
                      <a:pt x="8446" y="2315275"/>
                      <a:pt x="5523" y="2314064"/>
                      <a:pt x="3367" y="2311908"/>
                    </a:cubicBezTo>
                    <a:cubicBezTo>
                      <a:pt x="1211" y="2309752"/>
                      <a:pt x="0" y="2306828"/>
                      <a:pt x="0" y="2303780"/>
                    </a:cubicBezTo>
                    <a:lnTo>
                      <a:pt x="0" y="11495"/>
                    </a:lnTo>
                    <a:cubicBezTo>
                      <a:pt x="0" y="8446"/>
                      <a:pt x="1211" y="5523"/>
                      <a:pt x="3367" y="3367"/>
                    </a:cubicBezTo>
                    <a:cubicBezTo>
                      <a:pt x="5523" y="1211"/>
                      <a:pt x="8446" y="0"/>
                      <a:pt x="1149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4697387" cy="2362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2803138" y="0"/>
              <a:ext cx="16843986" cy="1538327"/>
              <a:chOff x="0" y="0"/>
              <a:chExt cx="3524356" cy="32187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3524356" cy="321872"/>
              </a:xfrm>
              <a:custGeom>
                <a:avLst/>
                <a:gdLst/>
                <a:ahLst/>
                <a:cxnLst/>
                <a:rect r="r" b="b" t="t" l="l"/>
                <a:pathLst>
                  <a:path h="321872" w="3524356">
                    <a:moveTo>
                      <a:pt x="15321" y="0"/>
                    </a:moveTo>
                    <a:lnTo>
                      <a:pt x="3509035" y="0"/>
                    </a:lnTo>
                    <a:cubicBezTo>
                      <a:pt x="3513099" y="0"/>
                      <a:pt x="3516996" y="1614"/>
                      <a:pt x="3519869" y="4487"/>
                    </a:cubicBezTo>
                    <a:cubicBezTo>
                      <a:pt x="3522742" y="7361"/>
                      <a:pt x="3524356" y="11258"/>
                      <a:pt x="3524356" y="15321"/>
                    </a:cubicBezTo>
                    <a:lnTo>
                      <a:pt x="3524356" y="306551"/>
                    </a:lnTo>
                    <a:cubicBezTo>
                      <a:pt x="3524356" y="310615"/>
                      <a:pt x="3522742" y="314512"/>
                      <a:pt x="3519869" y="317385"/>
                    </a:cubicBezTo>
                    <a:cubicBezTo>
                      <a:pt x="3516996" y="320258"/>
                      <a:pt x="3513099" y="321872"/>
                      <a:pt x="3509035" y="321872"/>
                    </a:cubicBezTo>
                    <a:lnTo>
                      <a:pt x="15321" y="321872"/>
                    </a:lnTo>
                    <a:cubicBezTo>
                      <a:pt x="6859" y="321872"/>
                      <a:pt x="0" y="315013"/>
                      <a:pt x="0" y="306551"/>
                    </a:cubicBezTo>
                    <a:lnTo>
                      <a:pt x="0" y="15321"/>
                    </a:lnTo>
                    <a:cubicBezTo>
                      <a:pt x="0" y="11258"/>
                      <a:pt x="1614" y="7361"/>
                      <a:pt x="4487" y="4487"/>
                    </a:cubicBezTo>
                    <a:cubicBezTo>
                      <a:pt x="7361" y="1614"/>
                      <a:pt x="11258" y="0"/>
                      <a:pt x="15321" y="0"/>
                    </a:cubicBezTo>
                    <a:close/>
                  </a:path>
                </a:pathLst>
              </a:custGeom>
              <a:solidFill>
                <a:srgbClr val="74575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3524356" cy="3694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3517526" y="371690"/>
              <a:ext cx="15415210" cy="77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6"/>
                </a:lnSpc>
              </a:pPr>
              <a:r>
                <a:rPr lang="en-US" sz="4194" spc="167">
                  <a:solidFill>
                    <a:srgbClr val="000000"/>
                  </a:solidFill>
                  <a:latin typeface="210 어린아이 Bold"/>
                  <a:ea typeface="210 어린아이 Bold"/>
                  <a:cs typeface="210 어린아이 Bold"/>
                  <a:sym typeface="210 어린아이 Bold"/>
                </a:rPr>
                <a:t>ACCURACY &amp; LOSS    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3493371" y="2812615"/>
            <a:ext cx="11301259" cy="4661769"/>
          </a:xfrm>
          <a:custGeom>
            <a:avLst/>
            <a:gdLst/>
            <a:ahLst/>
            <a:cxnLst/>
            <a:rect r="r" b="b" t="t" l="l"/>
            <a:pathLst>
              <a:path h="4661769" w="11301259">
                <a:moveTo>
                  <a:pt x="0" y="0"/>
                </a:moveTo>
                <a:lnTo>
                  <a:pt x="11301258" y="0"/>
                </a:lnTo>
                <a:lnTo>
                  <a:pt x="11301258" y="4661770"/>
                </a:lnTo>
                <a:lnTo>
                  <a:pt x="0" y="4661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150088" y="8279450"/>
            <a:ext cx="16109212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210 어린아이"/>
                <a:ea typeface="210 어린아이"/>
                <a:cs typeface="210 어린아이"/>
                <a:sym typeface="210 어린아이"/>
              </a:rPr>
              <a:t>정확도와 손실 모두 학습이 잘 이루어지고 있음을 보여주고 조기종료 기능을 사용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DAGlQpGHlX4</dc:identifier>
  <dcterms:modified xsi:type="dcterms:W3CDTF">2011-08-01T06:04:30Z</dcterms:modified>
  <cp:revision>1</cp:revision>
  <dc:title>전이학습 4조</dc:title>
</cp:coreProperties>
</file>